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60" r:id="rId4"/>
    <p:sldMasterId id="2147483712" r:id="rId5"/>
    <p:sldMasterId id="2147483674" r:id="rId6"/>
  </p:sldMasterIdLst>
  <p:notesMasterIdLst>
    <p:notesMasterId r:id="rId33"/>
  </p:notesMasterIdLst>
  <p:handoutMasterIdLst>
    <p:handoutMasterId r:id="rId34"/>
  </p:handoutMasterIdLst>
  <p:sldIdLst>
    <p:sldId id="298" r:id="rId7"/>
    <p:sldId id="335" r:id="rId8"/>
    <p:sldId id="305" r:id="rId9"/>
    <p:sldId id="340" r:id="rId10"/>
    <p:sldId id="380" r:id="rId11"/>
    <p:sldId id="381" r:id="rId12"/>
    <p:sldId id="361" r:id="rId13"/>
    <p:sldId id="382" r:id="rId14"/>
    <p:sldId id="383" r:id="rId15"/>
    <p:sldId id="384" r:id="rId16"/>
    <p:sldId id="401" r:id="rId17"/>
    <p:sldId id="400" r:id="rId18"/>
    <p:sldId id="357" r:id="rId19"/>
    <p:sldId id="358" r:id="rId20"/>
    <p:sldId id="402" r:id="rId21"/>
    <p:sldId id="403" r:id="rId22"/>
    <p:sldId id="404" r:id="rId23"/>
    <p:sldId id="366" r:id="rId24"/>
    <p:sldId id="367" r:id="rId25"/>
    <p:sldId id="368" r:id="rId26"/>
    <p:sldId id="406" r:id="rId27"/>
    <p:sldId id="407" r:id="rId28"/>
    <p:sldId id="379" r:id="rId29"/>
    <p:sldId id="369" r:id="rId30"/>
    <p:sldId id="377" r:id="rId31"/>
    <p:sldId id="378" r:id="rId32"/>
  </p:sldIdLst>
  <p:sldSz cx="24371300" cy="13716000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Poppins" panose="00000500000000000000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45714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45714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45714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45714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8566" algn="l" defTabSz="45714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5708" algn="l" defTabSz="45714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2848" algn="l" defTabSz="45714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199990" algn="l" defTabSz="45714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457142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7" userDrawn="1">
          <p15:clr>
            <a:srgbClr val="A4A3A4"/>
          </p15:clr>
        </p15:guide>
        <p15:guide id="2" pos="861" userDrawn="1">
          <p15:clr>
            <a:srgbClr val="A4A3A4"/>
          </p15:clr>
        </p15:guide>
        <p15:guide id="3" pos="12423" userDrawn="1">
          <p15:clr>
            <a:srgbClr val="A4A3A4"/>
          </p15:clr>
        </p15:guide>
        <p15:guide id="4" pos="13830" userDrawn="1">
          <p15:clr>
            <a:srgbClr val="A4A3A4"/>
          </p15:clr>
        </p15:guide>
        <p15:guide id="5" orient="horz" pos="9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832"/>
    <a:srgbClr val="004F5B"/>
    <a:srgbClr val="F2F2F2"/>
    <a:srgbClr val="FCF2DF"/>
    <a:srgbClr val="EFC270"/>
    <a:srgbClr val="285281"/>
    <a:srgbClr val="002831"/>
    <a:srgbClr val="002D4F"/>
    <a:srgbClr val="9B0226"/>
    <a:srgbClr val="20299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37A88-80E8-377E-0C31-D11565FAC22F}" v="34" dt="2024-12-04T08:35:25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60" autoAdjust="0"/>
  </p:normalViewPr>
  <p:slideViewPr>
    <p:cSldViewPr snapToGrid="0">
      <p:cViewPr varScale="1">
        <p:scale>
          <a:sx n="29" d="100"/>
          <a:sy n="29" d="100"/>
        </p:scale>
        <p:origin x="966" y="84"/>
      </p:cViewPr>
      <p:guideLst>
        <p:guide orient="horz" pos="3867"/>
        <p:guide pos="861"/>
        <p:guide pos="12423"/>
        <p:guide pos="13830"/>
        <p:guide orient="horz" pos="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5.fntdata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D609F0-6162-40CB-E746-1298BD2B71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710FD-5C3D-4CCD-B43A-116ABB51303C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AFAE7-E44A-285E-1155-EFE0AD281A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6F288-48CD-45AF-A451-463E1B5BBC1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e l'en-tête 7">
            <a:extLst>
              <a:ext uri="{FF2B5EF4-FFF2-40B4-BE49-F238E27FC236}">
                <a16:creationId xmlns:a16="http://schemas.microsoft.com/office/drawing/2014/main" id="{8CE20247-8C4A-CA01-6681-E2D51E4865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6B332AA0-899A-8677-7FA1-68A51AAAF2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03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499D2-89CE-ED46-B46B-A942BABB7870}" type="datetimeFigureOut">
              <a:t>13/12/2024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4C73E-6E5C-8A47-910F-5198CCFE0CB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79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8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8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4C73E-6E5C-8A47-910F-5198CCFE0CB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31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1E2F9-F2D4-4412-E8F4-F202B863A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677D719-1308-80E8-3063-EBFFA21EB9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E06B2AB-A26A-1860-6D0A-F76BC813D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DF26A5-78F6-F6B4-8A05-AE4F13F95A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4C73E-6E5C-8A47-910F-5198CCFE0CB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63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7508D-DDCA-E75E-CAB8-B36B277E8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0B4FA56-04D2-03DE-7434-2AB5D6418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E2152D1-AD40-3364-6E6F-99157381F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9D4D91-B674-EA2B-B06E-6F3CEEA1B3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4C73E-6E5C-8A47-910F-5198CCFE0CB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126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5202F-00B8-4B51-30F6-314606204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B5F584-4438-B9C9-D065-81636A088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4C23841-651A-AFDF-78AA-D6E58C926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C654E0-3044-178B-502E-2DA41E01D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4C73E-6E5C-8A47-910F-5198CCFE0CB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82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4C73E-6E5C-8A47-910F-5198CCFE0CB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02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uverture texte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EFC312A-7788-2138-54B9-2D14AA2FC7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24371300" cy="137160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0D60684-E191-8D72-CDD9-C87E10125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4450" y="9234265"/>
            <a:ext cx="20521711" cy="36724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8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900" b="1">
                <a:latin typeface="+mj-lt"/>
              </a:defRPr>
            </a:lvl1pPr>
            <a:lvl2pPr marL="0" indent="0">
              <a:lnSpc>
                <a:spcPts val="7680"/>
              </a:lnSpc>
              <a:spcBef>
                <a:spcPts val="0"/>
              </a:spcBef>
              <a:buFontTx/>
              <a:buNone/>
              <a:defRPr sz="6400" b="1">
                <a:latin typeface="+mj-lt"/>
              </a:defRPr>
            </a:lvl2pPr>
            <a:lvl3pPr marL="0" indent="0">
              <a:lnSpc>
                <a:spcPts val="7680"/>
              </a:lnSpc>
              <a:spcBef>
                <a:spcPts val="0"/>
              </a:spcBef>
              <a:buFontTx/>
              <a:buNone/>
              <a:defRPr sz="6400" b="1">
                <a:latin typeface="+mj-lt"/>
              </a:defRPr>
            </a:lvl3pPr>
            <a:lvl4pPr marL="0" indent="0">
              <a:lnSpc>
                <a:spcPts val="7680"/>
              </a:lnSpc>
              <a:spcBef>
                <a:spcPts val="0"/>
              </a:spcBef>
              <a:buFontTx/>
              <a:buNone/>
              <a:defRPr sz="6400" b="1">
                <a:latin typeface="+mj-lt"/>
              </a:defRPr>
            </a:lvl4pPr>
            <a:lvl5pPr marL="0" indent="0">
              <a:lnSpc>
                <a:spcPts val="7680"/>
              </a:lnSpc>
              <a:spcBef>
                <a:spcPts val="0"/>
              </a:spcBef>
              <a:buFontTx/>
              <a:buNone/>
              <a:defRPr sz="6400" b="1">
                <a:latin typeface="+mj-lt"/>
              </a:defRPr>
            </a:lvl5pPr>
          </a:lstStyle>
          <a:p>
            <a:pPr lvl="0"/>
            <a:r>
              <a:rPr lang="fr-FR"/>
              <a:t>Cliquez pour modifier 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9A348EB7-FC43-1299-FA8C-2039F109D39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rot="16200000">
            <a:off x="21920407" y="1748938"/>
            <a:ext cx="3007153" cy="730250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25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orient="horz" pos="8629" userDrawn="1">
          <p15:clr>
            <a:srgbClr val="FBAE40"/>
          </p15:clr>
        </p15:guide>
        <p15:guide id="4" orient="horz" pos="109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rgbClr val="004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EDD1ED7-6EA3-5152-A6D3-E0A8499F71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000" y="5221635"/>
            <a:ext cx="18841091" cy="40846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2pPr>
            <a:lvl3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3pPr>
            <a:lvl4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4pPr>
            <a:lvl5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2DF3461-B72A-F895-42EE-8471E56FF759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42B657C-0D3E-B7B9-E5D7-B0DE5A29A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47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pos="1457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EDD1ED7-6EA3-5152-A6D3-E0A8499F71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000" y="5221635"/>
            <a:ext cx="18841091" cy="40846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2pPr>
            <a:lvl3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3pPr>
            <a:lvl4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4pPr>
            <a:lvl5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2DF3461-B72A-F895-42EE-8471E56FF759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42B657C-0D3E-B7B9-E5D7-B0DE5A29A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35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pos="1457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bg>
      <p:bgPr>
        <a:solidFill>
          <a:srgbClr val="9EB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B03514E7-9EFE-2B67-3608-650CA4519CE0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0ADB700-A0DE-2B0C-26EA-F571C97432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DD3AD9F-B1CB-72E3-C47E-9C85EAC85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000" y="5221635"/>
            <a:ext cx="18841091" cy="40846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62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2pPr>
            <a:lvl3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3pPr>
            <a:lvl4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4pPr>
            <a:lvl5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</a:t>
            </a:r>
          </a:p>
        </p:txBody>
      </p:sp>
    </p:spTree>
    <p:extLst>
      <p:ext uri="{BB962C8B-B14F-4D97-AF65-F5344CB8AC3E}">
        <p14:creationId xmlns:p14="http://schemas.microsoft.com/office/powerpoint/2010/main" val="3492082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pos="1457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8850060-ACE9-D8B0-6833-4FD3A054D534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9BF6E9B-DFD6-EF11-2A48-7911E37FB9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63F45AE-9A0A-17D1-E917-0A94CF197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000" y="5221635"/>
            <a:ext cx="18841091" cy="40846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62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2pPr>
            <a:lvl3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3pPr>
            <a:lvl4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4pPr>
            <a:lvl5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</a:t>
            </a:r>
          </a:p>
        </p:txBody>
      </p:sp>
    </p:spTree>
    <p:extLst>
      <p:ext uri="{BB962C8B-B14F-4D97-AF65-F5344CB8AC3E}">
        <p14:creationId xmlns:p14="http://schemas.microsoft.com/office/powerpoint/2010/main" val="2448211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pos="14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rgbClr val="9B0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45664436-DF18-D487-54C2-232E74E7A554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7366877-D48B-A875-82CB-0AD59709C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ED8BA78-E386-6C2B-FB49-667AF9DE9F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000" y="5221635"/>
            <a:ext cx="18841091" cy="40846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2pPr>
            <a:lvl3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3pPr>
            <a:lvl4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4pPr>
            <a:lvl5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</a:t>
            </a:r>
          </a:p>
        </p:txBody>
      </p:sp>
    </p:spTree>
    <p:extLst>
      <p:ext uri="{BB962C8B-B14F-4D97-AF65-F5344CB8AC3E}">
        <p14:creationId xmlns:p14="http://schemas.microsoft.com/office/powerpoint/2010/main" val="2309156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pos="14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rgbClr val="D66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D3B23E5-6C6C-4BE5-7E19-CE64E432C5D8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6074BF1-5CB2-DB86-DC64-923BAB9B9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123AA163-3A41-9237-AD51-CCE393ADA6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000" y="5221635"/>
            <a:ext cx="18841091" cy="40846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62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2pPr>
            <a:lvl3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3pPr>
            <a:lvl4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4pPr>
            <a:lvl5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</a:t>
            </a:r>
          </a:p>
        </p:txBody>
      </p:sp>
    </p:spTree>
    <p:extLst>
      <p:ext uri="{BB962C8B-B14F-4D97-AF65-F5344CB8AC3E}">
        <p14:creationId xmlns:p14="http://schemas.microsoft.com/office/powerpoint/2010/main" val="3638270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pos="14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solidFill>
          <a:srgbClr val="FFB2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D8230C4E-86A2-C794-7470-8102C42F715D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92A44DA-4FE9-4FD2-4CE3-A0EFD9CF5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571EAFCC-5A52-55E2-6C05-A535FE45B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000" y="5221635"/>
            <a:ext cx="18841091" cy="40846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2pPr>
            <a:lvl3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3pPr>
            <a:lvl4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4pPr>
            <a:lvl5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</a:t>
            </a:r>
          </a:p>
        </p:txBody>
      </p:sp>
    </p:spTree>
    <p:extLst>
      <p:ext uri="{BB962C8B-B14F-4D97-AF65-F5344CB8AC3E}">
        <p14:creationId xmlns:p14="http://schemas.microsoft.com/office/powerpoint/2010/main" val="2402344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pos="1453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bg>
      <p:bgPr>
        <a:solidFill>
          <a:srgbClr val="FFC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223A0FB-2250-F2BE-BA6E-80C2EF248919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117DA8-CECB-BDA2-EDE5-0D30A79C9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A09BCCCA-170B-D953-8D63-046F12BDC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000" y="5221635"/>
            <a:ext cx="18841091" cy="40846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62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2pPr>
            <a:lvl3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3pPr>
            <a:lvl4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4pPr>
            <a:lvl5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</a:t>
            </a:r>
          </a:p>
        </p:txBody>
      </p:sp>
    </p:spTree>
    <p:extLst>
      <p:ext uri="{BB962C8B-B14F-4D97-AF65-F5344CB8AC3E}">
        <p14:creationId xmlns:p14="http://schemas.microsoft.com/office/powerpoint/2010/main" val="249968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pos="1453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bg>
      <p:bgPr>
        <a:solidFill>
          <a:srgbClr val="285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44D83266-51C9-F47A-0F53-A82FDE37559C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80FCA9E-0417-C6ED-A431-26344F49F9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DFB2D04-E993-8BCC-2786-442B52849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000" y="5221635"/>
            <a:ext cx="18841091" cy="40846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2pPr>
            <a:lvl3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3pPr>
            <a:lvl4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4pPr>
            <a:lvl5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</a:t>
            </a:r>
          </a:p>
        </p:txBody>
      </p:sp>
    </p:spTree>
    <p:extLst>
      <p:ext uri="{BB962C8B-B14F-4D97-AF65-F5344CB8AC3E}">
        <p14:creationId xmlns:p14="http://schemas.microsoft.com/office/powerpoint/2010/main" val="164446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pos="1453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bg>
      <p:bgPr>
        <a:solidFill>
          <a:srgbClr val="3C78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3EA9E23A-F772-8AB5-4AAB-A0D3BB795914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01635A6-F9FA-E31C-247B-996408270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E5935F06-E7CD-2B26-D122-39121C30F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000" y="5221635"/>
            <a:ext cx="18841091" cy="40846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2pPr>
            <a:lvl3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3pPr>
            <a:lvl4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4pPr>
            <a:lvl5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</a:t>
            </a:r>
          </a:p>
        </p:txBody>
      </p:sp>
    </p:spTree>
    <p:extLst>
      <p:ext uri="{BB962C8B-B14F-4D97-AF65-F5344CB8AC3E}">
        <p14:creationId xmlns:p14="http://schemas.microsoft.com/office/powerpoint/2010/main" val="2745113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pos="145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 Couverture text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EFC312A-7788-2138-54B9-2D14AA2FC7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24371300" cy="137160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0D60684-E191-8D72-CDD9-C87E10125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4450" y="9234265"/>
            <a:ext cx="20521711" cy="36724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8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9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7680"/>
              </a:lnSpc>
              <a:spcBef>
                <a:spcPts val="0"/>
              </a:spcBef>
              <a:buFontTx/>
              <a:buNone/>
              <a:defRPr sz="64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7680"/>
              </a:lnSpc>
              <a:spcBef>
                <a:spcPts val="0"/>
              </a:spcBef>
              <a:buFontTx/>
              <a:buNone/>
              <a:defRPr sz="64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7680"/>
              </a:lnSpc>
              <a:spcBef>
                <a:spcPts val="0"/>
              </a:spcBef>
              <a:buFontTx/>
              <a:buNone/>
              <a:defRPr sz="64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7680"/>
              </a:lnSpc>
              <a:spcBef>
                <a:spcPts val="0"/>
              </a:spcBef>
              <a:buFontTx/>
              <a:buNone/>
              <a:defRPr sz="64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9A348EB7-FC43-1299-FA8C-2039F109D39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rot="16200000">
            <a:off x="21920407" y="1748938"/>
            <a:ext cx="3007153" cy="730250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26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orient="horz" pos="8629" userDrawn="1">
          <p15:clr>
            <a:srgbClr val="FBAE40"/>
          </p15:clr>
        </p15:guide>
        <p15:guide id="4" orient="horz" pos="109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bg>
      <p:bgPr>
        <a:solidFill>
          <a:srgbClr val="000F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A47DADA7-AE2A-2F59-37D8-3356F5BC65BC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82B3CBF-731E-0323-227A-0F5AB069B2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EAFD94E3-26E1-A57E-8E37-0D884FD620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000" y="5221635"/>
            <a:ext cx="18841091" cy="40846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2pPr>
            <a:lvl3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3pPr>
            <a:lvl4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4pPr>
            <a:lvl5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</a:t>
            </a:r>
          </a:p>
        </p:txBody>
      </p:sp>
    </p:spTree>
    <p:extLst>
      <p:ext uri="{BB962C8B-B14F-4D97-AF65-F5344CB8AC3E}">
        <p14:creationId xmlns:p14="http://schemas.microsoft.com/office/powerpoint/2010/main" val="1622713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pos="1453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3A700533-E1FE-BD4E-8928-9FE251EF41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95637" y="6120000"/>
            <a:ext cx="18841091" cy="2844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z="10562" b="1">
                <a:latin typeface="Poppins" panose="02000000000000000000" pitchFamily="2" charset="77"/>
                <a:cs typeface="Poppins" panose="02000000000000000000" pitchFamily="2" charset="77"/>
              </a:rPr>
              <a:t>Titre de la présentation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CB91F0-F304-2B46-B650-AB6A374F4318}"/>
              </a:ext>
            </a:extLst>
          </p:cNvPr>
          <p:cNvSpPr txBox="1"/>
          <p:nvPr userDrawn="1"/>
        </p:nvSpPr>
        <p:spPr>
          <a:xfrm>
            <a:off x="22654086" y="12598899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ED0292-014F-9C4B-B70C-510D00F72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094" y="612003"/>
            <a:ext cx="976944" cy="10096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57FA5D0-53AC-D039-727D-B7024CE87144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9284A1-E986-E4CE-15BC-FAAF6A2FF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06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pos="14534" userDrawn="1">
          <p15:clr>
            <a:srgbClr val="FBAE40"/>
          </p15:clr>
        </p15:guide>
        <p15:guide id="4" orient="horz" pos="386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653F0-A70A-033C-4023-D73B68B93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6413" y="2244725"/>
            <a:ext cx="18278475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FD2F89-D1B0-FE99-D374-C905A6EFF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6413" y="7204075"/>
            <a:ext cx="18278475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F982AC-E1DC-B502-E8A6-00369E74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DC89-C1CD-45EB-8F78-4F51FC362472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D30FB5-A7E5-ED91-0600-7FD04461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A6224-DD81-9C64-702B-48E91A64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CCB-B924-4626-84C7-0FC036ED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565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D3252-476F-F23F-6F4E-ED6A92E4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C6A34-BC04-35D7-E782-379954CB9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F21C43-C2B4-BFE5-1EAE-04062931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DC89-C1CD-45EB-8F78-4F51FC362472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882B00-7B70-FBED-9840-0DD1B2AF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BD5D57-7DF8-D487-8C22-6171A4C6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CCB-B924-4626-84C7-0FC036ED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6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D804A-ECB4-3792-A91F-0DD8DA8C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113" y="3419475"/>
            <a:ext cx="21021675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F3B44-D182-3090-08C7-190E88B9D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2113" y="9178925"/>
            <a:ext cx="210216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FE1B3B-7CD8-C363-A853-1F86D492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DC89-C1CD-45EB-8F78-4F51FC362472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086631-A3A0-E040-2F52-B35D8A1C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1D1A33-506D-1F85-8E0F-274F2937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CCB-B924-4626-84C7-0FC036ED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601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0BC56-5E68-CEDF-9E92-C1F12A08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301EB2-D49B-570C-B0A0-67C18D1F1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4813" y="3651250"/>
            <a:ext cx="10434637" cy="8702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67FC7C-88AE-BF0A-5927-652EA53D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1850" y="3651250"/>
            <a:ext cx="10434638" cy="8702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CEE0A7-8FF7-9338-659C-E68D57DE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DC89-C1CD-45EB-8F78-4F51FC362472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24D13-8369-4519-D91C-C5946743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AC7D02-1834-2B2C-BF0B-8B1D3E66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CCB-B924-4626-84C7-0FC036ED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544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2DC60-1FC5-C8E3-D6A7-036F517D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88" y="730250"/>
            <a:ext cx="21021675" cy="26511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526A59-6FA7-4C25-6FF4-5C00595FA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7988" y="3362325"/>
            <a:ext cx="1031081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F808CA-EAD2-A54E-1951-3D7B001E4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7988" y="5010150"/>
            <a:ext cx="10310812" cy="73691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5D0BFE-2B3D-793D-4A31-AA55E1F07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38050" y="3362325"/>
            <a:ext cx="1036161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8841DF-CE33-43ED-276F-D235D5710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38050" y="5010150"/>
            <a:ext cx="10361613" cy="73691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ED2558-19B2-C361-29B9-0C27E917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DC89-C1CD-45EB-8F78-4F51FC362472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5038E5-C734-8A4F-6086-40F5C251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748FEE-DBDF-7742-C589-99ED94B8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CCB-B924-4626-84C7-0FC036ED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72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980FF-D0DF-1A5D-0050-FD80FDC1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343FCB-218C-DAC8-4462-683321E8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DC89-C1CD-45EB-8F78-4F51FC362472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24C2AC-5E8E-7B6F-2071-4D413CBA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907BFB-565D-9E8A-B7CF-63911198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CCB-B924-4626-84C7-0FC036ED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118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E5A408-198A-C512-8B31-E5521247A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DC89-C1CD-45EB-8F78-4F51FC362472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3EB5E6-4A28-24EB-E55F-1CE21679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B78812-7247-E6E3-5473-BC41A6798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CCB-B924-4626-84C7-0FC036ED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755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0C35C-9460-93AD-5430-974C5988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88" y="914400"/>
            <a:ext cx="786130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1B39C-09DA-CA3C-00D0-30181443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1613" y="1974850"/>
            <a:ext cx="1233805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3FB300-0D59-D6B7-2FC4-520948C59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7988" y="4114800"/>
            <a:ext cx="7861300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E4C81C-A69F-36E7-7BA6-52E0C8AD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DC89-C1CD-45EB-8F78-4F51FC362472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41A28E-0952-ABD3-81F5-CCF798E3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B7F9F4-7F83-04DB-616C-E8B0C029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CCB-B924-4626-84C7-0FC036ED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49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7B4D40-2E81-6D37-52C5-56DBCF515E9B}"/>
              </a:ext>
            </a:extLst>
          </p:cNvPr>
          <p:cNvSpPr/>
          <p:nvPr userDrawn="1"/>
        </p:nvSpPr>
        <p:spPr>
          <a:xfrm>
            <a:off x="0" y="-3572"/>
            <a:ext cx="22032000" cy="13716000"/>
          </a:xfrm>
          <a:prstGeom prst="rect">
            <a:avLst/>
          </a:prstGeom>
          <a:solidFill>
            <a:srgbClr val="004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43"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393850-68CD-3173-A932-03E8A100FE6F}"/>
              </a:ext>
            </a:extLst>
          </p:cNvPr>
          <p:cNvSpPr txBox="1"/>
          <p:nvPr userDrawn="1"/>
        </p:nvSpPr>
        <p:spPr>
          <a:xfrm>
            <a:off x="22654086" y="12598899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bg1"/>
                </a:solidFill>
                <a:latin typeface="+mj-lt"/>
              </a:rPr>
              <a:pPr algn="r"/>
              <a:t>‹N°›</a:t>
            </a:fld>
            <a:endParaRPr lang="fr-FR" sz="1357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B5FD60F3-E86A-685B-DB84-846B410D9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36578" y="5257194"/>
            <a:ext cx="14473608" cy="783595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8000" b="0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1pPr>
            <a:lvl2pPr marL="0" indent="0">
              <a:lnSpc>
                <a:spcPts val="9600"/>
              </a:lnSpc>
              <a:spcBef>
                <a:spcPts val="0"/>
              </a:spcBef>
              <a:buFontTx/>
              <a:buNone/>
              <a:defRPr sz="8000" b="0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2pPr>
            <a:lvl3pPr marL="0" indent="0">
              <a:lnSpc>
                <a:spcPts val="9600"/>
              </a:lnSpc>
              <a:spcBef>
                <a:spcPts val="0"/>
              </a:spcBef>
              <a:buFontTx/>
              <a:buNone/>
              <a:defRPr sz="8000" b="0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9600"/>
              </a:lnSpc>
              <a:spcBef>
                <a:spcPts val="0"/>
              </a:spcBef>
              <a:buFontTx/>
              <a:buNone/>
              <a:defRPr sz="8000" b="0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9600"/>
              </a:lnSpc>
              <a:spcBef>
                <a:spcPts val="0"/>
              </a:spcBef>
              <a:buFontTx/>
              <a:buNone/>
              <a:defRPr sz="8000" b="0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C66D67-97A4-5ECB-C6A5-69FBBEFD9B01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+mj-lt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D1DAB1-D34B-0C7C-40D2-23A504963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AA410DBC-0034-8136-3195-020FE1872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1730" y="1313384"/>
            <a:ext cx="14041560" cy="125336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8300"/>
              </a:lnSpc>
              <a:spcBef>
                <a:spcPts val="0"/>
              </a:spcBef>
              <a:buFontTx/>
              <a:buNone/>
              <a:defRPr sz="69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1pPr>
            <a:lvl2pPr marL="0" indent="0">
              <a:lnSpc>
                <a:spcPts val="8300"/>
              </a:lnSpc>
              <a:spcBef>
                <a:spcPts val="0"/>
              </a:spcBef>
              <a:buFontTx/>
              <a:buNone/>
              <a:defRPr sz="69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2pPr>
            <a:lvl3pPr marL="0" indent="0">
              <a:lnSpc>
                <a:spcPts val="8300"/>
              </a:lnSpc>
              <a:spcBef>
                <a:spcPts val="0"/>
              </a:spcBef>
              <a:buFontTx/>
              <a:buNone/>
              <a:defRPr sz="69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8300"/>
              </a:lnSpc>
              <a:spcBef>
                <a:spcPts val="0"/>
              </a:spcBef>
              <a:buFontTx/>
              <a:buNone/>
              <a:defRPr sz="69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8300"/>
              </a:lnSpc>
              <a:spcBef>
                <a:spcPts val="0"/>
              </a:spcBef>
              <a:buFontTx/>
              <a:buNone/>
              <a:defRPr sz="69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</a:t>
            </a:r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2AC3D5CC-8CCF-0A33-A62A-51D09F689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1730" y="5256000"/>
            <a:ext cx="1259152" cy="783595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80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1pPr>
            <a:lvl2pPr marL="0" indent="0">
              <a:lnSpc>
                <a:spcPts val="9600"/>
              </a:lnSpc>
              <a:spcBef>
                <a:spcPts val="0"/>
              </a:spcBef>
              <a:buFontTx/>
              <a:buNone/>
              <a:defRPr sz="80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2pPr>
            <a:lvl3pPr marL="0" indent="0">
              <a:lnSpc>
                <a:spcPts val="9600"/>
              </a:lnSpc>
              <a:spcBef>
                <a:spcPts val="0"/>
              </a:spcBef>
              <a:buFontTx/>
              <a:buNone/>
              <a:defRPr sz="80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9600"/>
              </a:lnSpc>
              <a:spcBef>
                <a:spcPts val="0"/>
              </a:spcBef>
              <a:buFontTx/>
              <a:buNone/>
              <a:defRPr sz="80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9600"/>
              </a:lnSpc>
              <a:spcBef>
                <a:spcPts val="0"/>
              </a:spcBef>
              <a:buFontTx/>
              <a:buNone/>
              <a:defRPr sz="80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558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6">
          <p15:clr>
            <a:srgbClr val="FBAE40"/>
          </p15:clr>
        </p15:guide>
        <p15:guide id="3" pos="14534">
          <p15:clr>
            <a:srgbClr val="FBAE40"/>
          </p15:clr>
        </p15:guide>
        <p15:guide id="4" orient="horz" pos="386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1336A4-124C-BC8F-C433-F9422E28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88" y="914400"/>
            <a:ext cx="786130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D8BB03-BA9B-8BD1-F02D-69DB3ECCB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1613" y="1974850"/>
            <a:ext cx="1233805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E00140-DB6F-FA86-B1ED-19374057C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7988" y="4114800"/>
            <a:ext cx="7861300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269DA5-4089-DCA1-50C0-6AB9310E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DC89-C1CD-45EB-8F78-4F51FC362472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EC708E-2EC3-89C2-8107-A0E10A81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221ECF-52F6-1BA9-95E1-E0858539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CCB-B924-4626-84C7-0FC036ED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10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8BEB2-9C2A-61EE-0FB8-668D8444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30EDFE-C4F5-98BC-E0D2-F037AB7D3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CD8C1D-784E-4A32-51C4-6FAF80BD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DC89-C1CD-45EB-8F78-4F51FC362472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4BE4E1-32CF-9B34-417D-3E4EF87A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2C1C64-5C1E-D0C2-3460-2FF8A7FA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CCB-B924-4626-84C7-0FC036ED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73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694B282-F4DE-161D-DB53-1486F1191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1863" y="730250"/>
            <a:ext cx="5254625" cy="116236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FBC1CF-B39C-0A7B-0E86-3D5FD159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4813" y="730250"/>
            <a:ext cx="15614650" cy="116236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9BA4A-1FF8-39A2-14A4-979D7506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DC89-C1CD-45EB-8F78-4F51FC362472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0C64C0-FCBC-F381-98EA-CFF8C78E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035DC-52A4-68A3-6C47-34F94889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7CCB-B924-4626-84C7-0FC036ED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178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D351452-D555-DB4D-89D9-E7611F119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6559" y="9612000"/>
            <a:ext cx="6978183" cy="20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64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8BEC9B-0B6B-2C4F-9824-BA2FA717C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8305" y="9540001"/>
            <a:ext cx="6978183" cy="23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4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exte + visuel plein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392E24E6-AFB6-9F13-B14F-4863367A4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926" y="-1"/>
            <a:ext cx="21976140" cy="137160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393850-68CD-3173-A932-03E8A100FE6F}"/>
              </a:ext>
            </a:extLst>
          </p:cNvPr>
          <p:cNvSpPr txBox="1"/>
          <p:nvPr userDrawn="1"/>
        </p:nvSpPr>
        <p:spPr>
          <a:xfrm>
            <a:off x="22654086" y="12598899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bg1"/>
                </a:solidFill>
                <a:latin typeface="+mj-lt"/>
              </a:rPr>
              <a:pPr algn="r"/>
              <a:t>‹N°›</a:t>
            </a:fld>
            <a:endParaRPr lang="fr-FR" sz="1357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C66D67-97A4-5ECB-C6A5-69FBBEFD9B01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+mj-lt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D1DAB1-D34B-0C7C-40D2-23A504963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B5FD60F3-E86A-685B-DB84-846B410D9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2602" y="4337719"/>
            <a:ext cx="6574077" cy="71287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8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6800" b="0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1pPr>
            <a:lvl2pPr marL="0" indent="0">
              <a:lnSpc>
                <a:spcPts val="8100"/>
              </a:lnSpc>
              <a:spcBef>
                <a:spcPts val="0"/>
              </a:spcBef>
              <a:buFontTx/>
              <a:buNone/>
              <a:defRPr sz="6800" b="0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2pPr>
            <a:lvl3pPr marL="0" indent="0">
              <a:lnSpc>
                <a:spcPts val="8100"/>
              </a:lnSpc>
              <a:spcBef>
                <a:spcPts val="0"/>
              </a:spcBef>
              <a:buFontTx/>
              <a:buNone/>
              <a:defRPr sz="6800" b="0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8100"/>
              </a:lnSpc>
              <a:spcBef>
                <a:spcPts val="0"/>
              </a:spcBef>
              <a:buFontTx/>
              <a:buNone/>
              <a:defRPr sz="6800" b="0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8100"/>
              </a:lnSpc>
              <a:spcBef>
                <a:spcPts val="0"/>
              </a:spcBef>
              <a:buFontTx/>
              <a:buNone/>
              <a:defRPr sz="6800" b="0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8606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6">
          <p15:clr>
            <a:srgbClr val="FBAE40"/>
          </p15:clr>
        </p15:guide>
        <p15:guide id="3" pos="14534">
          <p15:clr>
            <a:srgbClr val="FBAE40"/>
          </p15:clr>
        </p15:guide>
        <p15:guide id="4" orient="horz" pos="3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exte + vis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392E24E6-AFB6-9F13-B14F-4863367A4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53402" y="-1"/>
            <a:ext cx="12057663" cy="12474625"/>
          </a:xfrm>
          <a:prstGeom prst="rect">
            <a:avLst/>
          </a:prstGeo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393850-68CD-3173-A932-03E8A100FE6F}"/>
              </a:ext>
            </a:extLst>
          </p:cNvPr>
          <p:cNvSpPr txBox="1"/>
          <p:nvPr userDrawn="1"/>
        </p:nvSpPr>
        <p:spPr>
          <a:xfrm>
            <a:off x="22654086" y="12598899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B5FD60F3-E86A-685B-DB84-846B410D9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2602" y="4337719"/>
            <a:ext cx="6574077" cy="71287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8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68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1pPr>
            <a:lvl2pPr marL="0" indent="0">
              <a:lnSpc>
                <a:spcPts val="8100"/>
              </a:lnSpc>
              <a:spcBef>
                <a:spcPts val="0"/>
              </a:spcBef>
              <a:buFontTx/>
              <a:buNone/>
              <a:defRPr sz="68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2pPr>
            <a:lvl3pPr marL="0" indent="0">
              <a:lnSpc>
                <a:spcPts val="8100"/>
              </a:lnSpc>
              <a:spcBef>
                <a:spcPts val="0"/>
              </a:spcBef>
              <a:buFontTx/>
              <a:buNone/>
              <a:defRPr sz="68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8100"/>
              </a:lnSpc>
              <a:spcBef>
                <a:spcPts val="0"/>
              </a:spcBef>
              <a:buFontTx/>
              <a:buNone/>
              <a:defRPr sz="68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8100"/>
              </a:lnSpc>
              <a:spcBef>
                <a:spcPts val="0"/>
              </a:spcBef>
              <a:buFontTx/>
              <a:buNone/>
              <a:defRPr sz="68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C66D67-97A4-5ECB-C6A5-69FBBEFD9B01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D1DAB1-D34B-0C7C-40D2-23A504963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4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6">
          <p15:clr>
            <a:srgbClr val="FBAE40"/>
          </p15:clr>
        </p15:guide>
        <p15:guide id="3" pos="14534">
          <p15:clr>
            <a:srgbClr val="FBAE40"/>
          </p15:clr>
        </p15:guide>
        <p15:guide id="4" orient="horz" pos="3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exte + 2 visuels dro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392E24E6-AFB6-9F13-B14F-4863367A4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54000" y="-1"/>
            <a:ext cx="12057663" cy="68580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393850-68CD-3173-A932-03E8A100FE6F}"/>
              </a:ext>
            </a:extLst>
          </p:cNvPr>
          <p:cNvSpPr txBox="1"/>
          <p:nvPr userDrawn="1"/>
        </p:nvSpPr>
        <p:spPr>
          <a:xfrm>
            <a:off x="22654086" y="12598899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bg1"/>
                </a:solidFill>
                <a:latin typeface="+mj-lt"/>
              </a:rPr>
              <a:pPr algn="r"/>
              <a:t>‹N°›</a:t>
            </a:fld>
            <a:endParaRPr lang="fr-FR" sz="1357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B5FD60F3-E86A-685B-DB84-846B410D9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2602" y="4337719"/>
            <a:ext cx="6574077" cy="712879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8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68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1pPr>
            <a:lvl2pPr marL="0" indent="0">
              <a:lnSpc>
                <a:spcPts val="8100"/>
              </a:lnSpc>
              <a:spcBef>
                <a:spcPts val="0"/>
              </a:spcBef>
              <a:buFontTx/>
              <a:buNone/>
              <a:defRPr sz="68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2pPr>
            <a:lvl3pPr marL="0" indent="0">
              <a:lnSpc>
                <a:spcPts val="8100"/>
              </a:lnSpc>
              <a:spcBef>
                <a:spcPts val="0"/>
              </a:spcBef>
              <a:buFontTx/>
              <a:buNone/>
              <a:defRPr sz="68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8100"/>
              </a:lnSpc>
              <a:spcBef>
                <a:spcPts val="0"/>
              </a:spcBef>
              <a:buFontTx/>
              <a:buNone/>
              <a:defRPr sz="68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8100"/>
              </a:lnSpc>
              <a:spcBef>
                <a:spcPts val="0"/>
              </a:spcBef>
              <a:buFontTx/>
              <a:buNone/>
              <a:defRPr sz="68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C66D67-97A4-5ECB-C6A5-69FBBEFD9B01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+mj-lt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D1DAB1-D34B-0C7C-40D2-23A504963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34FE535B-E1A7-9B46-E32C-8758386353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54000" y="6858000"/>
            <a:ext cx="12057663" cy="68760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478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6">
          <p15:clr>
            <a:srgbClr val="FBAE40"/>
          </p15:clr>
        </p15:guide>
        <p15:guide id="3" pos="14534">
          <p15:clr>
            <a:srgbClr val="FBAE40"/>
          </p15:clr>
        </p15:guide>
        <p15:guide id="4" orient="horz" pos="38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 Enc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62183D0-E720-1C48-6F65-B1DB7F7E53BD}"/>
              </a:ext>
            </a:extLst>
          </p:cNvPr>
          <p:cNvSpPr/>
          <p:nvPr userDrawn="1"/>
        </p:nvSpPr>
        <p:spPr>
          <a:xfrm>
            <a:off x="16298" y="-3572"/>
            <a:ext cx="7277860" cy="13716000"/>
          </a:xfrm>
          <a:prstGeom prst="rect">
            <a:avLst/>
          </a:prstGeom>
          <a:solidFill>
            <a:srgbClr val="004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43"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393850-68CD-3173-A932-03E8A100FE6F}"/>
              </a:ext>
            </a:extLst>
          </p:cNvPr>
          <p:cNvSpPr txBox="1"/>
          <p:nvPr userDrawn="1"/>
        </p:nvSpPr>
        <p:spPr>
          <a:xfrm>
            <a:off x="22654086" y="12598899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bg1"/>
                </a:solidFill>
                <a:latin typeface="+mj-lt"/>
              </a:rPr>
              <a:pPr algn="r"/>
              <a:t>‹N°›</a:t>
            </a:fld>
            <a:endParaRPr lang="fr-FR" sz="1357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B5FD60F3-E86A-685B-DB84-846B410D9A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25410" y="5201816"/>
            <a:ext cx="8712968" cy="424847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3600"/>
              </a:spcAft>
              <a:buClr>
                <a:schemeClr val="bg1"/>
              </a:buClr>
              <a:buFontTx/>
              <a:buNone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1pPr>
            <a:lvl2pPr marL="268288" indent="-268288">
              <a:lnSpc>
                <a:spcPts val="3600"/>
              </a:lnSpc>
              <a:spcBef>
                <a:spcPts val="0"/>
              </a:spcBef>
              <a:buSzPct val="90000"/>
              <a:buFont typeface="Symbol" panose="05050102010706020507" pitchFamily="18" charset="2"/>
              <a:buChar char="·"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2pPr>
            <a:lvl3pPr marL="357188" indent="-357188">
              <a:lnSpc>
                <a:spcPts val="3600"/>
              </a:lnSpc>
              <a:spcBef>
                <a:spcPts val="0"/>
              </a:spcBef>
              <a:buFont typeface="+mj-lt"/>
              <a:buAutoNum type="arabicPeriod"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C66D67-97A4-5ECB-C6A5-69FBBEFD9B01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+mj-lt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D1DAB1-D34B-0C7C-40D2-23A504963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E464F83A-373B-53E2-5A9B-8A4B77C5CE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2400" y="1025352"/>
            <a:ext cx="5444023" cy="5040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1pPr>
            <a:lvl2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2pPr>
            <a:lvl3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C65DCCFE-4E11-6530-A746-ED33AD531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2399" y="2321496"/>
            <a:ext cx="5444023" cy="26642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57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1pPr>
            <a:lvl2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2pPr>
            <a:lvl3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</a:t>
            </a:r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8AC81EC7-112F-D67E-8DFE-717E9C4E58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2400" y="6083465"/>
            <a:ext cx="5444023" cy="26642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57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1pPr>
            <a:lvl2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2pPr>
            <a:lvl3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</a:t>
            </a:r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A22DF30-93B9-429C-DB85-BBE65D5184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2400" y="9666312"/>
            <a:ext cx="5444023" cy="26642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None/>
              <a:defRPr sz="57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1pPr>
            <a:lvl2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2pPr>
            <a:lvl3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8DA37A26-2AE7-FEB8-693C-946F68419D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26000" y="2321496"/>
            <a:ext cx="8712968" cy="280801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3600"/>
              </a:spcAft>
              <a:buClr>
                <a:schemeClr val="bg1"/>
              </a:buClr>
              <a:buFontTx/>
              <a:buNone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1pPr>
            <a:lvl2pPr marL="268288" indent="-268288">
              <a:lnSpc>
                <a:spcPts val="3600"/>
              </a:lnSpc>
              <a:spcBef>
                <a:spcPts val="0"/>
              </a:spcBef>
              <a:buSzPct val="90000"/>
              <a:buFont typeface="Symbol" panose="05050102010706020507" pitchFamily="18" charset="2"/>
              <a:buChar char="·"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2pPr>
            <a:lvl3pPr marL="357188" indent="-357188">
              <a:lnSpc>
                <a:spcPts val="3600"/>
              </a:lnSpc>
              <a:spcBef>
                <a:spcPts val="0"/>
              </a:spcBef>
              <a:buFont typeface="+mj-lt"/>
              <a:buAutoNum type="arabicPeriod"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C9F1055F-F66D-F159-C3EC-2C11901A6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26000" y="9594304"/>
            <a:ext cx="8712968" cy="244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3600"/>
              </a:spcAft>
              <a:buClr>
                <a:schemeClr val="bg1"/>
              </a:buClr>
              <a:buFontTx/>
              <a:buNone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1pPr>
            <a:lvl2pPr marL="268288" indent="-268288">
              <a:lnSpc>
                <a:spcPts val="3600"/>
              </a:lnSpc>
              <a:spcBef>
                <a:spcPts val="0"/>
              </a:spcBef>
              <a:buSzPct val="90000"/>
              <a:buFont typeface="Symbol" panose="05050102010706020507" pitchFamily="18" charset="2"/>
              <a:buChar char="·"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2pPr>
            <a:lvl3pPr marL="357188" indent="-357188">
              <a:lnSpc>
                <a:spcPts val="3600"/>
              </a:lnSpc>
              <a:spcBef>
                <a:spcPts val="0"/>
              </a:spcBef>
              <a:buFont typeface="+mj-lt"/>
              <a:buAutoNum type="arabicPeriod"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000" b="0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les styles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A829EDD-7849-F467-5A42-344C247F73A2}"/>
              </a:ext>
            </a:extLst>
          </p:cNvPr>
          <p:cNvGrpSpPr/>
          <p:nvPr userDrawn="1"/>
        </p:nvGrpSpPr>
        <p:grpSpPr>
          <a:xfrm>
            <a:off x="1233536" y="5161747"/>
            <a:ext cx="17504842" cy="0"/>
            <a:chOff x="1240434" y="5345832"/>
            <a:chExt cx="17504842" cy="0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26B33690-8265-7B24-5679-E0BC69BB904C}"/>
                </a:ext>
              </a:extLst>
            </p:cNvPr>
            <p:cNvCxnSpPr/>
            <p:nvPr userDrawn="1"/>
          </p:nvCxnSpPr>
          <p:spPr>
            <a:xfrm>
              <a:off x="7153276" y="5345832"/>
              <a:ext cx="11592000" cy="0"/>
            </a:xfrm>
            <a:prstGeom prst="line">
              <a:avLst/>
            </a:prstGeom>
            <a:ln w="4445">
              <a:solidFill>
                <a:srgbClr val="6601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B2F9DBE9-00DA-6105-87E5-E5935CDCCFCF}"/>
                </a:ext>
              </a:extLst>
            </p:cNvPr>
            <p:cNvCxnSpPr/>
            <p:nvPr userDrawn="1"/>
          </p:nvCxnSpPr>
          <p:spPr>
            <a:xfrm>
              <a:off x="1240434" y="5345832"/>
              <a:ext cx="6030000" cy="0"/>
            </a:xfrm>
            <a:prstGeom prst="line">
              <a:avLst/>
            </a:prstGeom>
            <a:ln w="444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5FFC8C8-364A-8721-110E-3267B0986518}"/>
              </a:ext>
            </a:extLst>
          </p:cNvPr>
          <p:cNvGrpSpPr/>
          <p:nvPr userDrawn="1"/>
        </p:nvGrpSpPr>
        <p:grpSpPr>
          <a:xfrm>
            <a:off x="1233536" y="9522296"/>
            <a:ext cx="17504842" cy="0"/>
            <a:chOff x="1240434" y="5345832"/>
            <a:chExt cx="17504842" cy="0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0A301349-11CF-B7C5-7A18-A4EDF52BA766}"/>
                </a:ext>
              </a:extLst>
            </p:cNvPr>
            <p:cNvCxnSpPr/>
            <p:nvPr userDrawn="1"/>
          </p:nvCxnSpPr>
          <p:spPr>
            <a:xfrm>
              <a:off x="7153276" y="5345832"/>
              <a:ext cx="11592000" cy="0"/>
            </a:xfrm>
            <a:prstGeom prst="line">
              <a:avLst/>
            </a:prstGeom>
            <a:ln w="4445">
              <a:solidFill>
                <a:srgbClr val="6601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09972DF-D400-6E83-3D8F-024315A3D95A}"/>
                </a:ext>
              </a:extLst>
            </p:cNvPr>
            <p:cNvCxnSpPr/>
            <p:nvPr userDrawn="1"/>
          </p:nvCxnSpPr>
          <p:spPr>
            <a:xfrm>
              <a:off x="1240434" y="5345832"/>
              <a:ext cx="6030000" cy="0"/>
            </a:xfrm>
            <a:prstGeom prst="line">
              <a:avLst/>
            </a:prstGeom>
            <a:ln w="444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1823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6">
          <p15:clr>
            <a:srgbClr val="FBAE40"/>
          </p15:clr>
        </p15:guide>
        <p15:guide id="3" pos="14534">
          <p15:clr>
            <a:srgbClr val="FBAE40"/>
          </p15:clr>
        </p15:guide>
        <p15:guide id="4" orient="horz" pos="386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- Chiffres clé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58393850-68CD-3173-A932-03E8A100FE6F}"/>
              </a:ext>
            </a:extLst>
          </p:cNvPr>
          <p:cNvSpPr txBox="1"/>
          <p:nvPr userDrawn="1"/>
        </p:nvSpPr>
        <p:spPr>
          <a:xfrm>
            <a:off x="22654086" y="12598899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BC66D67-97A4-5ECB-C6A5-69FBBEFD9B01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tx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D1DAB1-D34B-0C7C-40D2-23A504963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CAF5E0F6-D92D-E126-6DA3-EB65A1B0F689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64250" y="676906"/>
            <a:ext cx="21200400" cy="18080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83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6900" b="1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1pPr>
            <a:lvl2pPr marL="0" indent="0">
              <a:lnSpc>
                <a:spcPts val="3100"/>
              </a:lnSpc>
              <a:spcBef>
                <a:spcPts val="0"/>
              </a:spcBef>
              <a:buSzPct val="90000"/>
              <a:buFontTx/>
              <a:buNone/>
              <a:defRPr sz="2600" b="1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2pPr>
            <a:lvl3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3pPr>
            <a:lvl4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4pPr>
            <a:lvl5pPr marL="0" indent="0">
              <a:lnSpc>
                <a:spcPts val="3100"/>
              </a:lnSpc>
              <a:spcBef>
                <a:spcPts val="0"/>
              </a:spcBef>
              <a:buFontTx/>
              <a:buNone/>
              <a:defRPr sz="2600" b="1">
                <a:solidFill>
                  <a:schemeClr val="tx1"/>
                </a:solidFill>
                <a:latin typeface="+mj-lt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6273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6">
          <p15:clr>
            <a:srgbClr val="FBAE40"/>
          </p15:clr>
        </p15:guide>
        <p15:guide id="3" pos="14534">
          <p15:clr>
            <a:srgbClr val="FBAE40"/>
          </p15:clr>
        </p15:guide>
        <p15:guide id="4" orient="horz" pos="386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39D199D-ADA6-F869-B7DA-D4CF001A0765}"/>
              </a:ext>
            </a:extLst>
          </p:cNvPr>
          <p:cNvSpPr txBox="1"/>
          <p:nvPr userDrawn="1"/>
        </p:nvSpPr>
        <p:spPr>
          <a:xfrm>
            <a:off x="22860580" y="12618640"/>
            <a:ext cx="55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D749E6C-DD62-EA40-9747-89FA261C31A9}" type="slidenum">
              <a:rPr lang="fr-FR" sz="1357" b="1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‹N°›</a:t>
            </a:fld>
            <a:endParaRPr lang="fr-FR" sz="1357" b="1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1D78D0C-5BB0-86A2-83ED-87C8D3EAB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529" y="636086"/>
            <a:ext cx="1031750" cy="1013462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5410E7F-203C-5832-5E41-043E89B6D4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000" y="5221635"/>
            <a:ext cx="18841091" cy="40846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62"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2pPr>
            <a:lvl3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3pPr>
            <a:lvl4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4pPr>
            <a:lvl5pPr marL="0" indent="0">
              <a:buFontTx/>
              <a:buNone/>
              <a:defRPr sz="10562" b="1">
                <a:latin typeface="Poppins" panose="02000000000000000000" pitchFamily="2" charset="0"/>
                <a:cs typeface="Poppins" panose="02000000000000000000" pitchFamily="2" charset="0"/>
              </a:defRPr>
            </a:lvl5pPr>
          </a:lstStyle>
          <a:p>
            <a:pPr lvl="0"/>
            <a:r>
              <a:rPr lang="fr-FR"/>
              <a:t>Cliquez pour modifier </a:t>
            </a:r>
          </a:p>
        </p:txBody>
      </p:sp>
    </p:spTree>
    <p:extLst>
      <p:ext uri="{BB962C8B-B14F-4D97-AF65-F5344CB8AC3E}">
        <p14:creationId xmlns:p14="http://schemas.microsoft.com/office/powerpoint/2010/main" val="2479653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6" userDrawn="1">
          <p15:clr>
            <a:srgbClr val="FBAE40"/>
          </p15:clr>
        </p15:guide>
        <p15:guide id="3" pos="14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00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96" r:id="rId3"/>
    <p:sldLayoutId id="2147483711" r:id="rId4"/>
    <p:sldLayoutId id="2147483697" r:id="rId5"/>
    <p:sldLayoutId id="2147483709" r:id="rId6"/>
    <p:sldLayoutId id="2147483698" r:id="rId7"/>
    <p:sldLayoutId id="2147483706" r:id="rId8"/>
    <p:sldLayoutId id="2147483649" r:id="rId9"/>
    <p:sldLayoutId id="2147483651" r:id="rId10"/>
    <p:sldLayoutId id="2147483702" r:id="rId11"/>
    <p:sldLayoutId id="2147483679" r:id="rId12"/>
    <p:sldLayoutId id="2147483650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77" r:id="rId19"/>
    <p:sldLayoutId id="2147483678" r:id="rId20"/>
    <p:sldLayoutId id="2147483654" r:id="rId21"/>
  </p:sldLayoutIdLst>
  <p:hf sldNum="0" hdr="0" dt="0"/>
  <p:txStyles>
    <p:titleStyle>
      <a:lvl1pPr algn="l" defTabSz="1772297" rtl="0" eaLnBrk="1" latinLnBrk="0" hangingPunct="1">
        <a:lnSpc>
          <a:spcPct val="90000"/>
        </a:lnSpc>
        <a:spcBef>
          <a:spcPct val="0"/>
        </a:spcBef>
        <a:buNone/>
        <a:defRPr sz="85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3075" indent="-443075" algn="l" defTabSz="1772297" rtl="0" eaLnBrk="1" latinLnBrk="0" hangingPunct="1">
        <a:lnSpc>
          <a:spcPct val="90000"/>
        </a:lnSpc>
        <a:spcBef>
          <a:spcPts val="1937"/>
        </a:spcBef>
        <a:buFont typeface="Arial" panose="020B0604020202020204" pitchFamily="34" charset="0"/>
        <a:buChar char="•"/>
        <a:defRPr sz="5427" kern="1200">
          <a:solidFill>
            <a:schemeClr val="tx1"/>
          </a:solidFill>
          <a:latin typeface="+mn-lt"/>
          <a:ea typeface="+mn-ea"/>
          <a:cs typeface="+mn-cs"/>
        </a:defRPr>
      </a:lvl1pPr>
      <a:lvl2pPr marL="1329223" indent="-443075" algn="l" defTabSz="1772297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4651" kern="1200">
          <a:solidFill>
            <a:schemeClr val="tx1"/>
          </a:solidFill>
          <a:latin typeface="+mn-lt"/>
          <a:ea typeface="+mn-ea"/>
          <a:cs typeface="+mn-cs"/>
        </a:defRPr>
      </a:lvl2pPr>
      <a:lvl3pPr marL="2215371" indent="-443075" algn="l" defTabSz="1772297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3876" kern="1200">
          <a:solidFill>
            <a:schemeClr val="tx1"/>
          </a:solidFill>
          <a:latin typeface="+mn-lt"/>
          <a:ea typeface="+mn-ea"/>
          <a:cs typeface="+mn-cs"/>
        </a:defRPr>
      </a:lvl3pPr>
      <a:lvl4pPr marL="3101517" indent="-443075" algn="l" defTabSz="1772297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3489" kern="1200">
          <a:solidFill>
            <a:schemeClr val="tx1"/>
          </a:solidFill>
          <a:latin typeface="+mn-lt"/>
          <a:ea typeface="+mn-ea"/>
          <a:cs typeface="+mn-cs"/>
        </a:defRPr>
      </a:lvl4pPr>
      <a:lvl5pPr marL="3987665" indent="-443075" algn="l" defTabSz="1772297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3489" kern="1200">
          <a:solidFill>
            <a:schemeClr val="tx1"/>
          </a:solidFill>
          <a:latin typeface="+mn-lt"/>
          <a:ea typeface="+mn-ea"/>
          <a:cs typeface="+mn-cs"/>
        </a:defRPr>
      </a:lvl5pPr>
      <a:lvl6pPr marL="4873813" indent="-443075" algn="l" defTabSz="1772297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3489" kern="1200">
          <a:solidFill>
            <a:schemeClr val="tx1"/>
          </a:solidFill>
          <a:latin typeface="+mn-lt"/>
          <a:ea typeface="+mn-ea"/>
          <a:cs typeface="+mn-cs"/>
        </a:defRPr>
      </a:lvl6pPr>
      <a:lvl7pPr marL="5759961" indent="-443075" algn="l" defTabSz="1772297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3489" kern="1200">
          <a:solidFill>
            <a:schemeClr val="tx1"/>
          </a:solidFill>
          <a:latin typeface="+mn-lt"/>
          <a:ea typeface="+mn-ea"/>
          <a:cs typeface="+mn-cs"/>
        </a:defRPr>
      </a:lvl7pPr>
      <a:lvl8pPr marL="6646110" indent="-443075" algn="l" defTabSz="1772297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3489" kern="1200">
          <a:solidFill>
            <a:schemeClr val="tx1"/>
          </a:solidFill>
          <a:latin typeface="+mn-lt"/>
          <a:ea typeface="+mn-ea"/>
          <a:cs typeface="+mn-cs"/>
        </a:defRPr>
      </a:lvl8pPr>
      <a:lvl9pPr marL="7532258" indent="-443075" algn="l" defTabSz="1772297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3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72297" rtl="0" eaLnBrk="1" latinLnBrk="0" hangingPunct="1">
        <a:defRPr sz="3489" kern="1200">
          <a:solidFill>
            <a:schemeClr val="tx1"/>
          </a:solidFill>
          <a:latin typeface="+mn-lt"/>
          <a:ea typeface="+mn-ea"/>
          <a:cs typeface="+mn-cs"/>
        </a:defRPr>
      </a:lvl1pPr>
      <a:lvl2pPr marL="886148" algn="l" defTabSz="1772297" rtl="0" eaLnBrk="1" latinLnBrk="0" hangingPunct="1">
        <a:defRPr sz="3489" kern="1200">
          <a:solidFill>
            <a:schemeClr val="tx1"/>
          </a:solidFill>
          <a:latin typeface="+mn-lt"/>
          <a:ea typeface="+mn-ea"/>
          <a:cs typeface="+mn-cs"/>
        </a:defRPr>
      </a:lvl2pPr>
      <a:lvl3pPr marL="1772297" algn="l" defTabSz="1772297" rtl="0" eaLnBrk="1" latinLnBrk="0" hangingPunct="1">
        <a:defRPr sz="3489" kern="1200">
          <a:solidFill>
            <a:schemeClr val="tx1"/>
          </a:solidFill>
          <a:latin typeface="+mn-lt"/>
          <a:ea typeface="+mn-ea"/>
          <a:cs typeface="+mn-cs"/>
        </a:defRPr>
      </a:lvl3pPr>
      <a:lvl4pPr marL="2658445" algn="l" defTabSz="1772297" rtl="0" eaLnBrk="1" latinLnBrk="0" hangingPunct="1">
        <a:defRPr sz="3489" kern="1200">
          <a:solidFill>
            <a:schemeClr val="tx1"/>
          </a:solidFill>
          <a:latin typeface="+mn-lt"/>
          <a:ea typeface="+mn-ea"/>
          <a:cs typeface="+mn-cs"/>
        </a:defRPr>
      </a:lvl4pPr>
      <a:lvl5pPr marL="3544590" algn="l" defTabSz="1772297" rtl="0" eaLnBrk="1" latinLnBrk="0" hangingPunct="1">
        <a:defRPr sz="3489" kern="1200">
          <a:solidFill>
            <a:schemeClr val="tx1"/>
          </a:solidFill>
          <a:latin typeface="+mn-lt"/>
          <a:ea typeface="+mn-ea"/>
          <a:cs typeface="+mn-cs"/>
        </a:defRPr>
      </a:lvl5pPr>
      <a:lvl6pPr marL="4430739" algn="l" defTabSz="1772297" rtl="0" eaLnBrk="1" latinLnBrk="0" hangingPunct="1">
        <a:defRPr sz="3489" kern="1200">
          <a:solidFill>
            <a:schemeClr val="tx1"/>
          </a:solidFill>
          <a:latin typeface="+mn-lt"/>
          <a:ea typeface="+mn-ea"/>
          <a:cs typeface="+mn-cs"/>
        </a:defRPr>
      </a:lvl6pPr>
      <a:lvl7pPr marL="5316887" algn="l" defTabSz="1772297" rtl="0" eaLnBrk="1" latinLnBrk="0" hangingPunct="1">
        <a:defRPr sz="3489" kern="1200">
          <a:solidFill>
            <a:schemeClr val="tx1"/>
          </a:solidFill>
          <a:latin typeface="+mn-lt"/>
          <a:ea typeface="+mn-ea"/>
          <a:cs typeface="+mn-cs"/>
        </a:defRPr>
      </a:lvl7pPr>
      <a:lvl8pPr marL="6203035" algn="l" defTabSz="1772297" rtl="0" eaLnBrk="1" latinLnBrk="0" hangingPunct="1">
        <a:defRPr sz="3489" kern="1200">
          <a:solidFill>
            <a:schemeClr val="tx1"/>
          </a:solidFill>
          <a:latin typeface="+mn-lt"/>
          <a:ea typeface="+mn-ea"/>
          <a:cs typeface="+mn-cs"/>
        </a:defRPr>
      </a:lvl8pPr>
      <a:lvl9pPr marL="7089183" algn="l" defTabSz="1772297" rtl="0" eaLnBrk="1" latinLnBrk="0" hangingPunct="1">
        <a:defRPr sz="3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D47915-A78E-8AED-6184-80924736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3" y="730250"/>
            <a:ext cx="210216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7BD8D8-723F-4CDD-8B84-391C84C5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4813" y="3651250"/>
            <a:ext cx="210216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D5F6C1-22B5-F9C3-D9BC-02169DC37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4813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1DC89-C1CD-45EB-8F78-4F51FC362472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8D424C-BC71-6DA6-DBB2-3D3003813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2438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18A0C-56DA-4C87-D6DC-AC9C80DA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1675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7CCB-B924-4626-84C7-0FC036ED01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1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558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sldNum="0" hdr="0" dt="0"/>
  <p:txStyles>
    <p:titleStyle>
      <a:lvl1pPr algn="l" defTabSz="886148" rtl="0" eaLnBrk="1" latinLnBrk="0" hangingPunct="1">
        <a:lnSpc>
          <a:spcPct val="90000"/>
        </a:lnSpc>
        <a:spcBef>
          <a:spcPct val="0"/>
        </a:spcBef>
        <a:buNone/>
        <a:defRPr sz="42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37" indent="-221537" algn="l" defTabSz="886148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14" kern="1200">
          <a:solidFill>
            <a:schemeClr val="tx1"/>
          </a:solidFill>
          <a:latin typeface="+mn-lt"/>
          <a:ea typeface="+mn-ea"/>
          <a:cs typeface="+mn-cs"/>
        </a:defRPr>
      </a:lvl1pPr>
      <a:lvl2pPr marL="664611" indent="-221537" algn="l" defTabSz="886148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27" kern="1200">
          <a:solidFill>
            <a:schemeClr val="tx1"/>
          </a:solidFill>
          <a:latin typeface="+mn-lt"/>
          <a:ea typeface="+mn-ea"/>
          <a:cs typeface="+mn-cs"/>
        </a:defRPr>
      </a:lvl2pPr>
      <a:lvl3pPr marL="1107685" indent="-221537" algn="l" defTabSz="886148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3pPr>
      <a:lvl4pPr marL="1550760" indent="-221537" algn="l" defTabSz="886148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4pPr>
      <a:lvl5pPr marL="1993833" indent="-221537" algn="l" defTabSz="886148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5pPr>
      <a:lvl6pPr marL="2436908" indent="-221537" algn="l" defTabSz="886148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6pPr>
      <a:lvl7pPr marL="2879980" indent="-221537" algn="l" defTabSz="886148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7pPr>
      <a:lvl8pPr marL="3323053" indent="-221537" algn="l" defTabSz="886148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8pPr>
      <a:lvl9pPr marL="3766128" indent="-221537" algn="l" defTabSz="886148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86148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1pPr>
      <a:lvl2pPr marL="443075" algn="l" defTabSz="886148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2pPr>
      <a:lvl3pPr marL="886148" algn="l" defTabSz="886148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3pPr>
      <a:lvl4pPr marL="1329223" algn="l" defTabSz="886148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4pPr>
      <a:lvl5pPr marL="1772297" algn="l" defTabSz="886148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5pPr>
      <a:lvl6pPr marL="2215371" algn="l" defTabSz="886148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6pPr>
      <a:lvl7pPr marL="2658445" algn="l" defTabSz="886148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7pPr>
      <a:lvl8pPr marL="3101517" algn="l" defTabSz="886148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8pPr>
      <a:lvl9pPr marL="3544590" algn="l" defTabSz="886148" rtl="0" eaLnBrk="1" latinLnBrk="0" hangingPunct="1">
        <a:defRPr sz="1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pop@refashion.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hyperlink" Target="https://pop.refashion.fr/" TargetMode="External"/><Relationship Id="rId4" Type="http://schemas.openxmlformats.org/officeDocument/2006/relationships/hyperlink" Target="https://refashion.fr/pro/fr/faciliter-la-collect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2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epasrepondre@refashion.f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ontactpop@refashion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 descr="Une image contenant canapé, intérieur, très coloré, jaune&#10;&#10;Description générée automatiquement">
            <a:extLst>
              <a:ext uri="{FF2B5EF4-FFF2-40B4-BE49-F238E27FC236}">
                <a16:creationId xmlns:a16="http://schemas.microsoft.com/office/drawing/2014/main" id="{4D6641B0-C98A-FC6D-E0D4-593E8BF545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71300" cy="13716000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850DE4-3A03-5C31-F1F4-30D4DF8809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8245" y="8489986"/>
            <a:ext cx="20521711" cy="3672408"/>
          </a:xfrm>
        </p:spPr>
        <p:txBody>
          <a:bodyPr/>
          <a:lstStyle/>
          <a:p>
            <a:r>
              <a:rPr lang="fr-FR" dirty="0"/>
              <a:t>Guide pas à pas POP pour les points de collecte sièges sociaux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5D204C-73BF-8605-7CB0-4B75AAFFBF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7" y="809328"/>
            <a:ext cx="8024909" cy="24106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31BF8A4-DB01-94E6-9534-E1368DD2C7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00" y="810000"/>
            <a:ext cx="8024909" cy="241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8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F4289-7C4D-DE0A-7778-74EDBD18F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76ABDB-2DF2-2C32-44F2-505C7E331F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Modifier vos informations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AB9A02-26B7-401F-32A1-11AE4FFFE025}"/>
              </a:ext>
            </a:extLst>
          </p:cNvPr>
          <p:cNvSpPr txBox="1"/>
          <p:nvPr/>
        </p:nvSpPr>
        <p:spPr>
          <a:xfrm>
            <a:off x="764250" y="2917329"/>
            <a:ext cx="229735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Pour toute modification d’information sur votre entreprise, vos sites ou vos utilisateurs, 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merci de contacter </a:t>
            </a:r>
            <a:r>
              <a:rPr lang="fr-FR" sz="3200" b="1" err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Refashion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par email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: 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  <a:hlinkClick r:id="rId3"/>
              </a:rPr>
              <a:t>contactpop@refashion.fr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069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34278-CA2E-80AF-6E93-B2A662E82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540621-2C5B-1D06-829F-2C8ADBBBE9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9600"/>
              <a:t>Votre portail POP </a:t>
            </a:r>
          </a:p>
        </p:txBody>
      </p:sp>
    </p:spTree>
    <p:extLst>
      <p:ext uri="{BB962C8B-B14F-4D97-AF65-F5344CB8AC3E}">
        <p14:creationId xmlns:p14="http://schemas.microsoft.com/office/powerpoint/2010/main" val="372251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418B05-898B-E1AC-267E-FBDF00210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157" y="8037031"/>
            <a:ext cx="15564986" cy="25661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31D9E8-DF25-6204-4D99-283BFBF184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Accéder au portail POP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BEF305-F52C-2BCD-528A-268B51A39EA9}"/>
              </a:ext>
            </a:extLst>
          </p:cNvPr>
          <p:cNvSpPr txBox="1"/>
          <p:nvPr/>
        </p:nvSpPr>
        <p:spPr>
          <a:xfrm>
            <a:off x="764250" y="3112809"/>
            <a:ext cx="229841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0" i="0" u="none" strike="noStrike" baseline="0">
                <a:solidFill>
                  <a:srgbClr val="000000"/>
                </a:solidFill>
                <a:latin typeface="+mj-lt"/>
              </a:rPr>
              <a:t>Afin d’accéder au portail POP, connectez-vous sur le lien ci-contre : </a:t>
            </a:r>
            <a:r>
              <a:rPr lang="fr-FR" sz="3200" b="0" i="0" u="none" strike="noStrike" baseline="0">
                <a:solidFill>
                  <a:schemeClr val="accent6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https://refashion.fr/pro/fr/faciliter-la-collecte</a:t>
            </a:r>
            <a:r>
              <a:rPr lang="fr-FR" sz="3200" b="0" i="0" u="none" strike="noStrike" baseline="0">
                <a:solidFill>
                  <a:schemeClr val="accent6"/>
                </a:solidFill>
                <a:latin typeface="+mj-lt"/>
              </a:rPr>
              <a:t> </a:t>
            </a:r>
          </a:p>
          <a:p>
            <a:endParaRPr lang="fr-FR" sz="3200" b="0" i="0" u="none" strike="noStrike" baseline="0">
              <a:solidFill>
                <a:srgbClr val="0000FF"/>
              </a:solidFill>
              <a:latin typeface="+mj-lt"/>
            </a:endParaRPr>
          </a:p>
          <a:p>
            <a:r>
              <a:rPr lang="fr-FR" sz="3200" b="0" i="0" u="none" strike="noStrike" baseline="0">
                <a:solidFill>
                  <a:srgbClr val="000000"/>
                </a:solidFill>
                <a:latin typeface="+mj-lt"/>
              </a:rPr>
              <a:t>Sur cette page cliquez sur le bouton :</a:t>
            </a:r>
          </a:p>
          <a:p>
            <a:r>
              <a:rPr lang="fr-FR" sz="3200" b="0" i="0" u="none" strike="noStrike" baseline="0">
                <a:solidFill>
                  <a:srgbClr val="000000"/>
                </a:solidFill>
                <a:latin typeface="+mj-lt"/>
              </a:rPr>
              <a:t>« </a:t>
            </a:r>
            <a:r>
              <a:rPr lang="fr-FR" sz="3200" b="1" i="0" u="none" strike="noStrike" baseline="0">
                <a:solidFill>
                  <a:srgbClr val="000000"/>
                </a:solidFill>
                <a:latin typeface="+mj-lt"/>
              </a:rPr>
              <a:t>Accéder au portail POP </a:t>
            </a:r>
            <a:r>
              <a:rPr lang="fr-FR" sz="3200" b="0" i="0" u="none" strike="noStrike" baseline="0">
                <a:solidFill>
                  <a:srgbClr val="000000"/>
                </a:solidFill>
                <a:latin typeface="+mj-lt"/>
              </a:rPr>
              <a:t>». </a:t>
            </a:r>
          </a:p>
          <a:p>
            <a:endParaRPr lang="fr-FR" sz="3200">
              <a:solidFill>
                <a:srgbClr val="000000"/>
              </a:solidFill>
              <a:latin typeface="+mj-lt"/>
            </a:endParaRPr>
          </a:p>
          <a:p>
            <a:r>
              <a:rPr lang="fr-FR" sz="3200">
                <a:solidFill>
                  <a:srgbClr val="000000"/>
                </a:solidFill>
                <a:latin typeface="+mj-lt"/>
              </a:rPr>
              <a:t>Le portail est aussi accessible directement à l’adresse : </a:t>
            </a:r>
            <a:r>
              <a:rPr lang="fr-FR" sz="320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https://pop.refashion.fr</a:t>
            </a:r>
            <a:endParaRPr lang="fr-FR" sz="3200">
              <a:solidFill>
                <a:schemeClr val="accent6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8CA7AC-133E-BC8D-5181-67829B85D1CB}"/>
              </a:ext>
            </a:extLst>
          </p:cNvPr>
          <p:cNvSpPr/>
          <p:nvPr/>
        </p:nvSpPr>
        <p:spPr>
          <a:xfrm>
            <a:off x="10029978" y="9290335"/>
            <a:ext cx="4245343" cy="1001722"/>
          </a:xfrm>
          <a:prstGeom prst="rect">
            <a:avLst/>
          </a:prstGeom>
          <a:noFill/>
          <a:ln w="152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 descr="Curseur contour">
            <a:extLst>
              <a:ext uri="{FF2B5EF4-FFF2-40B4-BE49-F238E27FC236}">
                <a16:creationId xmlns:a16="http://schemas.microsoft.com/office/drawing/2014/main" id="{0577D7B3-EE5E-F941-F116-433CB36F5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22804" y="9791196"/>
            <a:ext cx="1001722" cy="10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1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31D9E8-DF25-6204-4D99-283BFBF184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Portail POP – Mot de passe oublié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0F9B42-3006-85A2-B9AC-38C0F3308520}"/>
              </a:ext>
            </a:extLst>
          </p:cNvPr>
          <p:cNvSpPr txBox="1"/>
          <p:nvPr/>
        </p:nvSpPr>
        <p:spPr>
          <a:xfrm>
            <a:off x="764250" y="2130945"/>
            <a:ext cx="232867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En cas de perte de votre mot de passe, vous pouvez en créer un nouveau en cliquant sur mot de passe oublié et en renseignant votre email :</a:t>
            </a:r>
            <a:endParaRPr lang="fr-FR" sz="3200">
              <a:latin typeface="+mj-lt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F45C03D-9009-E687-D825-FFB771F5C550}"/>
              </a:ext>
            </a:extLst>
          </p:cNvPr>
          <p:cNvGrpSpPr/>
          <p:nvPr/>
        </p:nvGrpSpPr>
        <p:grpSpPr>
          <a:xfrm>
            <a:off x="2801270" y="3372286"/>
            <a:ext cx="8266732" cy="6549795"/>
            <a:chOff x="2801270" y="3372286"/>
            <a:chExt cx="8266732" cy="654979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32CF2A7-01D9-CFAE-13B0-5ABB96AED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1270" y="3372286"/>
              <a:ext cx="8266732" cy="654979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148C96-0E59-1164-BDD9-6AA3AB7C8E41}"/>
                </a:ext>
              </a:extLst>
            </p:cNvPr>
            <p:cNvSpPr/>
            <p:nvPr/>
          </p:nvSpPr>
          <p:spPr>
            <a:xfrm>
              <a:off x="2995682" y="7278550"/>
              <a:ext cx="2934028" cy="538478"/>
            </a:xfrm>
            <a:prstGeom prst="rect">
              <a:avLst/>
            </a:prstGeom>
            <a:noFill/>
            <a:ln w="1524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5552FC14-58E9-0645-B4B8-BEE01078465C}"/>
              </a:ext>
            </a:extLst>
          </p:cNvPr>
          <p:cNvSpPr txBox="1"/>
          <p:nvPr/>
        </p:nvSpPr>
        <p:spPr>
          <a:xfrm>
            <a:off x="764250" y="10161253"/>
            <a:ext cx="232867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Vous recevrez alors un email avec un lien de réinitialisation du mot de passe. Ce mail peut arriver au bout de plusieurs minutes, pensez à vérifier vos spams. </a:t>
            </a:r>
            <a:endParaRPr lang="fr-FR" sz="3200">
              <a:latin typeface="+mj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43115A0-DAB5-C64C-480C-0AD7D06BC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8348" y="4304851"/>
            <a:ext cx="8302788" cy="4684662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8F0BD7BE-362A-4C44-8A9E-8073BEBBB27B}"/>
              </a:ext>
            </a:extLst>
          </p:cNvPr>
          <p:cNvGrpSpPr/>
          <p:nvPr/>
        </p:nvGrpSpPr>
        <p:grpSpPr>
          <a:xfrm>
            <a:off x="12840115" y="6179328"/>
            <a:ext cx="7271186" cy="2333112"/>
            <a:chOff x="12840115" y="6179328"/>
            <a:chExt cx="7271186" cy="23331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01B98B-E5C6-5DDF-12D4-EFB4BE1CC6A3}"/>
                </a:ext>
              </a:extLst>
            </p:cNvPr>
            <p:cNvSpPr/>
            <p:nvPr/>
          </p:nvSpPr>
          <p:spPr>
            <a:xfrm>
              <a:off x="12840115" y="6179328"/>
              <a:ext cx="7271186" cy="592326"/>
            </a:xfrm>
            <a:prstGeom prst="rect">
              <a:avLst/>
            </a:prstGeom>
            <a:noFill/>
            <a:ln w="1524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57B4DE-925B-F1DF-5EA5-3C69FD7BB20D}"/>
                </a:ext>
              </a:extLst>
            </p:cNvPr>
            <p:cNvSpPr/>
            <p:nvPr/>
          </p:nvSpPr>
          <p:spPr>
            <a:xfrm>
              <a:off x="16516476" y="7463096"/>
              <a:ext cx="3083693" cy="1049344"/>
            </a:xfrm>
            <a:prstGeom prst="rect">
              <a:avLst/>
            </a:prstGeom>
            <a:noFill/>
            <a:ln w="1524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E2F60FB1-21CF-B945-3EE6-2DEE89003E26}"/>
              </a:ext>
            </a:extLst>
          </p:cNvPr>
          <p:cNvSpPr/>
          <p:nvPr/>
        </p:nvSpPr>
        <p:spPr>
          <a:xfrm rot="16200000" flipV="1">
            <a:off x="11110573" y="6578050"/>
            <a:ext cx="1091570" cy="55989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7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C89922EF-F0B9-2258-6E56-8293E937B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70" y="4361131"/>
            <a:ext cx="18529557" cy="8463761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31D9E8-DF25-6204-4D99-283BFBF184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Portail POP – Page d’accueil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0F9B42-3006-85A2-B9AC-38C0F3308520}"/>
              </a:ext>
            </a:extLst>
          </p:cNvPr>
          <p:cNvSpPr txBox="1"/>
          <p:nvPr/>
        </p:nvSpPr>
        <p:spPr>
          <a:xfrm>
            <a:off x="764250" y="2130945"/>
            <a:ext cx="232867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Sur la page d’accueil lors de votre connexion vous accédez à la liste de vos notifications (demande soumise, demande acceptée, demande refusée etc.).</a:t>
            </a:r>
          </a:p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Retrouvez les informations de votre ou vos entreprise(s) en cliquant sur « 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Mes entreprises 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»</a:t>
            </a:r>
            <a:endParaRPr lang="fr-FR" sz="320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7C8CA-29AB-3FAD-9456-21B7B861696B}"/>
              </a:ext>
            </a:extLst>
          </p:cNvPr>
          <p:cNvSpPr/>
          <p:nvPr/>
        </p:nvSpPr>
        <p:spPr>
          <a:xfrm>
            <a:off x="2663731" y="6578288"/>
            <a:ext cx="18481896" cy="258963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BA37D0-C6C2-C5B5-1C05-FF111D726D16}"/>
              </a:ext>
            </a:extLst>
          </p:cNvPr>
          <p:cNvSpPr txBox="1"/>
          <p:nvPr/>
        </p:nvSpPr>
        <p:spPr>
          <a:xfrm>
            <a:off x="21803410" y="7746200"/>
            <a:ext cx="2247353" cy="817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Liste des notifications</a:t>
            </a:r>
            <a:endParaRPr lang="fr-FR" sz="2400">
              <a:latin typeface="+mj-lt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ACC865F-B640-670B-86AA-D1AB60035850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8796485" y="8155135"/>
            <a:ext cx="3006925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B2B80-25BA-75C2-F52E-D2E65A03362A}"/>
              </a:ext>
            </a:extLst>
          </p:cNvPr>
          <p:cNvSpPr/>
          <p:nvPr/>
        </p:nvSpPr>
        <p:spPr>
          <a:xfrm>
            <a:off x="2616458" y="10589189"/>
            <a:ext cx="4581511" cy="157936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181A0C3-123D-32C3-F006-0ECF37EB36E6}"/>
              </a:ext>
            </a:extLst>
          </p:cNvPr>
          <p:cNvSpPr txBox="1"/>
          <p:nvPr/>
        </p:nvSpPr>
        <p:spPr>
          <a:xfrm>
            <a:off x="211014" y="11169556"/>
            <a:ext cx="2247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Infos entreprises</a:t>
            </a:r>
            <a:endParaRPr lang="fr-FR" sz="2400">
              <a:latin typeface="+mj-lt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A52E682-4892-67E1-0023-305706F92648}"/>
              </a:ext>
            </a:extLst>
          </p:cNvPr>
          <p:cNvCxnSpPr>
            <a:cxnSpLocks/>
          </p:cNvCxnSpPr>
          <p:nvPr/>
        </p:nvCxnSpPr>
        <p:spPr>
          <a:xfrm flipV="1">
            <a:off x="1808832" y="11169556"/>
            <a:ext cx="2247353" cy="21552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476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602A3-1511-CA46-87DB-352FFE32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FD9B690-B31F-64C7-D082-BD9AEEEBD3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9600"/>
              <a:t>Faire une demande de dépose de contenants</a:t>
            </a:r>
          </a:p>
        </p:txBody>
      </p:sp>
    </p:spTree>
    <p:extLst>
      <p:ext uri="{BB962C8B-B14F-4D97-AF65-F5344CB8AC3E}">
        <p14:creationId xmlns:p14="http://schemas.microsoft.com/office/powerpoint/2010/main" val="1751421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F3B71-479A-5C38-2519-BF81017BB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8B5450-401B-925B-CB47-5C6CF967A6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4249" y="676906"/>
            <a:ext cx="22528887" cy="1808025"/>
          </a:xfrm>
        </p:spPr>
        <p:txBody>
          <a:bodyPr/>
          <a:lstStyle/>
          <a:p>
            <a:r>
              <a:rPr lang="fr-FR"/>
              <a:t>Demande de dépose de contenants – Création d’une demande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4EE58B-6B4D-1080-D558-D3114B4276BA}"/>
              </a:ext>
            </a:extLst>
          </p:cNvPr>
          <p:cNvSpPr txBox="1"/>
          <p:nvPr/>
        </p:nvSpPr>
        <p:spPr>
          <a:xfrm>
            <a:off x="764249" y="2867715"/>
            <a:ext cx="2330072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La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dépose de contenants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correspond à une livraison de contenants sur votre site de point de collecte.</a:t>
            </a:r>
          </a:p>
          <a:p>
            <a:pPr>
              <a:lnSpc>
                <a:spcPct val="200000"/>
              </a:lnSpc>
            </a:pP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Vous pouvez faire une demande dépose de contenants dans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plusieurs cas de figure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:</a:t>
            </a:r>
          </a:p>
          <a:p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-Vous souhaitez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commencer votre activité de collecte et disposer vos premiers contenants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sur un site de point de collecte</a:t>
            </a:r>
          </a:p>
          <a:p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- Vous souhaitez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ajouter des contenants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 sur un site de point de collecte pour augmenter votre capacité de collecte, dans ce cas faites une demande préalable à </a:t>
            </a:r>
            <a:r>
              <a:rPr lang="fr-FR" sz="3200" dirty="0" err="1">
                <a:solidFill>
                  <a:srgbClr val="000000"/>
                </a:solidFill>
                <a:latin typeface="+mj-lt"/>
                <a:cs typeface="Poppins"/>
              </a:rPr>
              <a:t>Refashion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 par mail </a:t>
            </a:r>
            <a:r>
              <a:rPr lang="fr-FR" sz="3200" b="1" dirty="0">
                <a:solidFill>
                  <a:srgbClr val="E6A832"/>
                </a:solidFill>
                <a:latin typeface="+mj-lt"/>
              </a:rPr>
              <a:t>contactpop@refashion.fr </a:t>
            </a:r>
            <a:r>
              <a:rPr lang="fr-FR" sz="3200" dirty="0">
                <a:latin typeface="+mj-lt"/>
              </a:rPr>
              <a:t>ou par téléphone au </a:t>
            </a:r>
            <a:r>
              <a:rPr lang="fr-FR" sz="3200" b="1" dirty="0">
                <a:solidFill>
                  <a:srgbClr val="E6A832"/>
                </a:solidFill>
                <a:latin typeface="+mj-lt"/>
              </a:rPr>
              <a:t>06 72 31 10 76</a:t>
            </a:r>
          </a:p>
          <a:p>
            <a:endParaRPr lang="fr-FR" sz="3200" dirty="0">
              <a:solidFill>
                <a:srgbClr val="000000"/>
              </a:solidFill>
              <a:latin typeface="+mj-lt"/>
              <a:cs typeface="Poppins"/>
            </a:endParaRPr>
          </a:p>
          <a:p>
            <a:r>
              <a:rPr lang="fr-FR" sz="3200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Pour faire une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demande de dépose  de contenants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sur le portail POP, accédez à la page des stocks depuis le menu dans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Opération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 &gt;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Stocks.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Sur la page stock, cliquez en haut droite puis sur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Enlèvement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.</a:t>
            </a:r>
          </a:p>
          <a:p>
            <a:endParaRPr lang="fr-FR" sz="3200" dirty="0">
              <a:solidFill>
                <a:srgbClr val="000000"/>
              </a:solidFill>
              <a:latin typeface="+mj-lt"/>
              <a:cs typeface="Poppin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5FC0DD-21E6-6948-509A-EB64A83E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350" y="9209190"/>
            <a:ext cx="19252622" cy="3297523"/>
          </a:xfrm>
          <a:prstGeom prst="rect">
            <a:avLst/>
          </a:prstGeom>
        </p:spPr>
      </p:pic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90C3A400-96C6-CC8D-F91E-869C50CFE7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6328" y="8552475"/>
            <a:ext cx="3364031" cy="3954238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F2271FF9-FA6A-CA72-CA9F-B2EC486A2CC4}"/>
              </a:ext>
            </a:extLst>
          </p:cNvPr>
          <p:cNvSpPr/>
          <p:nvPr/>
        </p:nvSpPr>
        <p:spPr>
          <a:xfrm rot="16200000" flipV="1">
            <a:off x="3695569" y="10249644"/>
            <a:ext cx="1091570" cy="55989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49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0DB16-2527-EFFB-5C38-C91566E4F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194B73-2C25-75E3-2748-4CEAAFF59A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Demande de dépose de contenants – Création d’une demande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74633C9-A822-49F8-E782-B5C402F20738}"/>
              </a:ext>
            </a:extLst>
          </p:cNvPr>
          <p:cNvSpPr txBox="1"/>
          <p:nvPr/>
        </p:nvSpPr>
        <p:spPr>
          <a:xfrm>
            <a:off x="750277" y="3044275"/>
            <a:ext cx="233007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La demande s’ouvre dans une </a:t>
            </a:r>
            <a:r>
              <a:rPr lang="fr-FR" sz="3200" dirty="0" err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popin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, complétez la demande en choisissant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le site du point de collecte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concerné par la dépose de contenants,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la date et l’heure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souhaitée de dépose ainsi que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le type et le nombre de contenants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souhaités. Cliquez sur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soumettre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pour envoyer votre demande.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6E59B6A-7A27-3174-7B06-677D449D2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37" y="5358809"/>
            <a:ext cx="9938730" cy="7778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ED7E8C-468C-EAA8-2D49-6463E80D5190}"/>
              </a:ext>
            </a:extLst>
          </p:cNvPr>
          <p:cNvSpPr/>
          <p:nvPr/>
        </p:nvSpPr>
        <p:spPr>
          <a:xfrm>
            <a:off x="6141102" y="12387983"/>
            <a:ext cx="2063564" cy="749426"/>
          </a:xfrm>
          <a:prstGeom prst="rect">
            <a:avLst/>
          </a:prstGeom>
          <a:noFill/>
          <a:ln w="152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9F74AF-DF3F-017C-AC6D-4774BBC1701B}"/>
              </a:ext>
            </a:extLst>
          </p:cNvPr>
          <p:cNvSpPr txBox="1"/>
          <p:nvPr/>
        </p:nvSpPr>
        <p:spPr>
          <a:xfrm>
            <a:off x="12185650" y="6639852"/>
            <a:ext cx="113667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latin typeface="+mj-lt"/>
              </a:rPr>
              <a:t>Le nombre de contenant à choisir est 2 </a:t>
            </a:r>
            <a:r>
              <a:rPr lang="fr-FR" sz="3200" dirty="0">
                <a:latin typeface="+mj-lt"/>
              </a:rPr>
              <a:t>par défaut sauf accord avec </a:t>
            </a:r>
            <a:r>
              <a:rPr lang="fr-FR" sz="3200" dirty="0" err="1">
                <a:latin typeface="+mj-lt"/>
              </a:rPr>
              <a:t>Refashion</a:t>
            </a:r>
            <a:r>
              <a:rPr lang="fr-FR" sz="3200" dirty="0">
                <a:latin typeface="+mj-lt"/>
              </a:rPr>
              <a:t>.</a:t>
            </a:r>
          </a:p>
          <a:p>
            <a:endParaRPr lang="fr-FR" sz="3200" dirty="0">
              <a:latin typeface="+mj-lt"/>
            </a:endParaRPr>
          </a:p>
          <a:p>
            <a:r>
              <a:rPr lang="fr-FR" sz="3200" b="1" dirty="0">
                <a:latin typeface="+mj-lt"/>
              </a:rPr>
              <a:t>NB</a:t>
            </a:r>
            <a:r>
              <a:rPr lang="fr-FR" sz="3200" dirty="0">
                <a:latin typeface="+mj-lt"/>
              </a:rPr>
              <a:t> : Il faudra faire une demande de dépose par type de contenant.</a:t>
            </a:r>
          </a:p>
        </p:txBody>
      </p:sp>
    </p:spTree>
    <p:extLst>
      <p:ext uri="{BB962C8B-B14F-4D97-AF65-F5344CB8AC3E}">
        <p14:creationId xmlns:p14="http://schemas.microsoft.com/office/powerpoint/2010/main" val="61385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43916AD-6008-E14F-B7B7-DEC7C37F2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9600"/>
              <a:t>Faire une demande d’enlèvement</a:t>
            </a:r>
          </a:p>
        </p:txBody>
      </p:sp>
    </p:spTree>
    <p:extLst>
      <p:ext uri="{BB962C8B-B14F-4D97-AF65-F5344CB8AC3E}">
        <p14:creationId xmlns:p14="http://schemas.microsoft.com/office/powerpoint/2010/main" val="128441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A2D2F1-042A-51BB-FEA8-F8476F797E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4249" y="676906"/>
            <a:ext cx="22528887" cy="1808025"/>
          </a:xfrm>
        </p:spPr>
        <p:txBody>
          <a:bodyPr/>
          <a:lstStyle/>
          <a:p>
            <a:r>
              <a:rPr lang="fr-FR"/>
              <a:t>Demande d’enlèvement – Création d’une demande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8438B9-3FD5-4C25-18C7-975ED735E7FB}"/>
              </a:ext>
            </a:extLst>
          </p:cNvPr>
          <p:cNvSpPr txBox="1"/>
          <p:nvPr/>
        </p:nvSpPr>
        <p:spPr>
          <a:xfrm>
            <a:off x="764249" y="2901206"/>
            <a:ext cx="23300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Pour commencer une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demande d’enlèvement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de TLC cumulé sur le portail POP, accédez à la page des stocks depuis le menu dans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Opération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 &gt;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Stocks.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Sur la page stocks, cliquez en haut droite puis sur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Enlèvement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.</a:t>
            </a:r>
            <a:endParaRPr lang="fr-FR" sz="3200" b="1" dirty="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78F10B-AAB8-68EA-3A70-639D1F68B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785" y="9737577"/>
            <a:ext cx="21237725" cy="3637525"/>
          </a:xfrm>
          <a:prstGeom prst="rect">
            <a:avLst/>
          </a:prstGeom>
        </p:spPr>
      </p:pic>
      <p:pic>
        <p:nvPicPr>
          <p:cNvPr id="9" name="Image 8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85B5C46-5381-6B56-E2E3-2005DE6DDD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46676" y="4415668"/>
            <a:ext cx="3364031" cy="3954238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07B93640-E82D-3561-C7BE-58D07D6F5910}"/>
              </a:ext>
            </a:extLst>
          </p:cNvPr>
          <p:cNvSpPr/>
          <p:nvPr/>
        </p:nvSpPr>
        <p:spPr>
          <a:xfrm flipV="1">
            <a:off x="11639862" y="8754107"/>
            <a:ext cx="1091570" cy="55989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2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7420D5-7DE8-10E3-1121-7A8E3E906D0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 rot="16200000">
            <a:off x="18687131" y="6518719"/>
            <a:ext cx="9073008" cy="6785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977D72-D9A6-6C05-94C7-64F3F11C0C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5369" y="234164"/>
            <a:ext cx="6888346" cy="12687751"/>
          </a:xfrm>
          <a:ln>
            <a:solidFill>
              <a:srgbClr val="4472C4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6000" b="1" dirty="0">
                <a:solidFill>
                  <a:srgbClr val="004F5B"/>
                </a:solidFill>
                <a:latin typeface="+mj-lt"/>
                <a:cs typeface="Poppins"/>
              </a:rPr>
              <a:t>C</a:t>
            </a:r>
            <a:r>
              <a:rPr lang="fr-FR" sz="4000" dirty="0">
                <a:latin typeface="+mj-lt"/>
                <a:cs typeface="Poppins"/>
              </a:rPr>
              <a:t>e guide vient vous présenter vos démarches sur notre système informatique. Il déroulera les étapes d’une demande de dépose de contenant,</a:t>
            </a:r>
            <a:r>
              <a:rPr lang="fr-FR" sz="4000" dirty="0">
                <a:cs typeface="Poppins"/>
              </a:rPr>
              <a:t> d’une demande</a:t>
            </a:r>
            <a:r>
              <a:rPr lang="fr-FR" sz="4000" dirty="0">
                <a:latin typeface="+mj-lt"/>
                <a:cs typeface="Poppins"/>
              </a:rPr>
              <a:t> d’enlèvement, puis d’une demande de retrait de contenants. La demande d’enlèvement sera l’élément déclencheur de votre collecte.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BC96C0C-D4A4-9543-82B5-FE6F15444F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pour une image  6" descr="Une image contenant pile, plante, vert, arbre&#10;&#10;Description générée automatiquement">
            <a:extLst>
              <a:ext uri="{FF2B5EF4-FFF2-40B4-BE49-F238E27FC236}">
                <a16:creationId xmlns:a16="http://schemas.microsoft.com/office/drawing/2014/main" id="{7AA072D5-E41B-FF8C-D5C2-40C4B2F1DD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4000" y="-1"/>
            <a:ext cx="1205766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2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A2D2F1-042A-51BB-FEA8-F8476F797E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Demande d’enlèvement – Création d’une demande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8438B9-3FD5-4C25-18C7-975ED735E7FB}"/>
              </a:ext>
            </a:extLst>
          </p:cNvPr>
          <p:cNvSpPr txBox="1"/>
          <p:nvPr/>
        </p:nvSpPr>
        <p:spPr>
          <a:xfrm>
            <a:off x="750277" y="3044275"/>
            <a:ext cx="23300723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La demande s’ouvre dans une </a:t>
            </a:r>
            <a:r>
              <a:rPr lang="fr-FR" sz="3200" dirty="0" err="1">
                <a:solidFill>
                  <a:srgbClr val="000000"/>
                </a:solidFill>
                <a:latin typeface="+mj-lt"/>
                <a:cs typeface="Poppins"/>
              </a:rPr>
              <a:t>popin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, complétez la demande en choisissant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le site du point de collecte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concerné par la demande d’enlèvement,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la date et l’heure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souhaitée de collecte ainsi que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le type et le nombre de contenants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. Cliquez sur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soumettre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 pour envoyer votre demande.</a:t>
            </a:r>
          </a:p>
          <a:p>
            <a:endParaRPr lang="fr-FR" sz="3200" dirty="0">
              <a:solidFill>
                <a:srgbClr val="000000"/>
              </a:solidFill>
              <a:latin typeface="+mj-lt"/>
              <a:cs typeface="Poppin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DB9EAFB-C98C-5E82-05F7-CB8E63FF3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000" y="5508193"/>
            <a:ext cx="9973630" cy="78059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29C645-A93E-A8F7-64A2-5CD61C64BE08}"/>
              </a:ext>
            </a:extLst>
          </p:cNvPr>
          <p:cNvSpPr/>
          <p:nvPr/>
        </p:nvSpPr>
        <p:spPr>
          <a:xfrm>
            <a:off x="11619815" y="12563649"/>
            <a:ext cx="2063564" cy="749426"/>
          </a:xfrm>
          <a:prstGeom prst="rect">
            <a:avLst/>
          </a:prstGeom>
          <a:noFill/>
          <a:ln w="152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468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DDF9C-AE41-2A61-71BC-4FA237B5F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53B9537-7B85-2AA5-5A24-2F480C0980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9600"/>
              <a:t>Faire une demande de retrait de contenants</a:t>
            </a:r>
          </a:p>
        </p:txBody>
      </p:sp>
    </p:spTree>
    <p:extLst>
      <p:ext uri="{BB962C8B-B14F-4D97-AF65-F5344CB8AC3E}">
        <p14:creationId xmlns:p14="http://schemas.microsoft.com/office/powerpoint/2010/main" val="2803311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90ED4-37F9-6CD5-751A-1BC262A1B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503517-1CB0-B33B-B1F7-CED2031BE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4249" y="676906"/>
            <a:ext cx="22528887" cy="1808025"/>
          </a:xfrm>
        </p:spPr>
        <p:txBody>
          <a:bodyPr/>
          <a:lstStyle/>
          <a:p>
            <a:r>
              <a:rPr lang="fr-FR"/>
              <a:t>Demande de retrait de contenants – Création d’une demande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444E74-D449-E09B-DB76-A28BABA9B4BE}"/>
              </a:ext>
            </a:extLst>
          </p:cNvPr>
          <p:cNvSpPr txBox="1"/>
          <p:nvPr/>
        </p:nvSpPr>
        <p:spPr>
          <a:xfrm>
            <a:off x="764249" y="3095281"/>
            <a:ext cx="23300723" cy="79714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La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demande de retrait  de contenants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sur le portail POP s’effectue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de la même manière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 que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la demande de dépose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 de contenants.</a:t>
            </a:r>
          </a:p>
          <a:p>
            <a:endParaRPr lang="fr-FR" sz="3200" dirty="0">
              <a:solidFill>
                <a:srgbClr val="000000"/>
              </a:solidFill>
              <a:latin typeface="+mj-lt"/>
              <a:cs typeface="Poppins"/>
            </a:endParaRPr>
          </a:p>
          <a:p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Vous pouvez faire une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demande de retrait de contenants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dans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plusieurs cas de figure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:</a:t>
            </a:r>
          </a:p>
          <a:p>
            <a:endParaRPr lang="fr-FR" sz="3200" dirty="0">
              <a:solidFill>
                <a:srgbClr val="000000"/>
              </a:solidFill>
              <a:latin typeface="+mj-lt"/>
              <a:cs typeface="Poppins"/>
            </a:endParaRPr>
          </a:p>
          <a:p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- Vous souhaitez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diminuer le nombre de contenants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disponibles sur un site</a:t>
            </a:r>
          </a:p>
          <a:p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- Votre collecte est ponctuelle et votre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campagne de collecte est terminée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 jusqu’à la prochaine dans quelques mois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Vous souhaitez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mettre fin à la collecte sur un site de collecte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tout en gardant des contenants sur d’autres sites</a:t>
            </a:r>
          </a:p>
          <a:p>
            <a:pPr marL="457200" indent="-457200">
              <a:buFontTx/>
              <a:buChar char="-"/>
            </a:pP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Vous souhaitez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mettre fin à votre contrat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avec </a:t>
            </a:r>
            <a:r>
              <a:rPr lang="fr-FR" sz="3200" dirty="0" err="1">
                <a:solidFill>
                  <a:srgbClr val="000000"/>
                </a:solidFill>
                <a:latin typeface="+mj-lt"/>
                <a:cs typeface="Poppins"/>
              </a:rPr>
              <a:t>Refashion</a:t>
            </a:r>
            <a:endParaRPr lang="fr-FR" sz="3200" dirty="0">
              <a:solidFill>
                <a:srgbClr val="000000"/>
              </a:solidFill>
              <a:latin typeface="+mj-lt"/>
              <a:cs typeface="Poppins"/>
            </a:endParaRPr>
          </a:p>
          <a:p>
            <a:pPr marL="457200" indent="-457200">
              <a:buFontTx/>
              <a:buChar char="-"/>
            </a:pPr>
            <a:endParaRPr lang="fr-FR" sz="3200" dirty="0">
              <a:solidFill>
                <a:srgbClr val="000000"/>
              </a:solidFill>
              <a:latin typeface="+mj-lt"/>
              <a:cs typeface="Poppins"/>
            </a:endParaRPr>
          </a:p>
          <a:p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Une demande de retrait doit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obligatoirement être précédée d’une demande d’enlèvement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(les contenants doivent être vides). </a:t>
            </a:r>
          </a:p>
          <a:p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Si vous disposez de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plusieurs types de contenants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, il faudra alors faire une demande d’enlèvement et une demande de retrait </a:t>
            </a:r>
            <a:r>
              <a:rPr lang="fr-FR" sz="3200" b="1" dirty="0">
                <a:solidFill>
                  <a:srgbClr val="000000"/>
                </a:solidFill>
                <a:latin typeface="+mj-lt"/>
                <a:cs typeface="Poppins"/>
              </a:rPr>
              <a:t>par type de contenants </a:t>
            </a:r>
            <a:r>
              <a:rPr lang="fr-FR" sz="3200" dirty="0">
                <a:solidFill>
                  <a:srgbClr val="000000"/>
                </a:solidFill>
                <a:latin typeface="+mj-lt"/>
                <a:cs typeface="Poppins"/>
              </a:rPr>
              <a:t>(ex : contenant carton carton bleu, Roll …)</a:t>
            </a:r>
          </a:p>
          <a:p>
            <a:endParaRPr lang="fr-FR" sz="3200" dirty="0">
              <a:solidFill>
                <a:srgbClr val="000000"/>
              </a:solidFill>
              <a:latin typeface="+mj-lt"/>
              <a:cs typeface="Poppin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CFD252-D83E-B445-ADA7-19697DB8B749}"/>
              </a:ext>
            </a:extLst>
          </p:cNvPr>
          <p:cNvSpPr txBox="1"/>
          <p:nvPr/>
        </p:nvSpPr>
        <p:spPr>
          <a:xfrm>
            <a:off x="5025321" y="11043537"/>
            <a:ext cx="14006737" cy="255454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endParaRPr lang="fr-FR" sz="3200" dirty="0">
              <a:latin typeface="+mj-lt"/>
            </a:endParaRPr>
          </a:p>
          <a:p>
            <a:r>
              <a:rPr lang="fr-FR" sz="3200" dirty="0">
                <a:latin typeface="+mj-lt"/>
              </a:rPr>
              <a:t>Pour toute </a:t>
            </a:r>
            <a:r>
              <a:rPr lang="fr-FR" sz="3200" b="1" dirty="0">
                <a:latin typeface="+mj-lt"/>
              </a:rPr>
              <a:t>demande de retrait de contenants</a:t>
            </a:r>
            <a:r>
              <a:rPr lang="fr-FR" sz="3200" dirty="0">
                <a:latin typeface="+mj-lt"/>
              </a:rPr>
              <a:t>, </a:t>
            </a:r>
            <a:r>
              <a:rPr lang="fr-FR" sz="3200" b="1" dirty="0">
                <a:latin typeface="+mj-lt"/>
              </a:rPr>
              <a:t>un échange au préalable avec un gestionnaire </a:t>
            </a:r>
            <a:r>
              <a:rPr lang="fr-FR" sz="3200" b="1" dirty="0" err="1">
                <a:latin typeface="+mj-lt"/>
              </a:rPr>
              <a:t>Refashion</a:t>
            </a:r>
            <a:r>
              <a:rPr lang="fr-FR" sz="3200" dirty="0">
                <a:latin typeface="+mj-lt"/>
              </a:rPr>
              <a:t> est nécessaire sur le mail </a:t>
            </a:r>
            <a:r>
              <a:rPr lang="fr-FR" sz="3200" b="1" dirty="0">
                <a:solidFill>
                  <a:srgbClr val="E6A832"/>
                </a:solidFill>
                <a:latin typeface="+mj-lt"/>
              </a:rPr>
              <a:t>contactpop@refashion.fr </a:t>
            </a:r>
            <a:r>
              <a:rPr lang="fr-FR" sz="3200" dirty="0">
                <a:latin typeface="+mj-lt"/>
              </a:rPr>
              <a:t>ou par téléphone au </a:t>
            </a:r>
            <a:r>
              <a:rPr lang="fr-FR" sz="3200" b="1" dirty="0">
                <a:solidFill>
                  <a:srgbClr val="E6A832"/>
                </a:solidFill>
                <a:latin typeface="+mj-lt"/>
              </a:rPr>
              <a:t>06 72 31 10 76</a:t>
            </a:r>
          </a:p>
          <a:p>
            <a:endParaRPr lang="fr-FR" sz="32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2E244A-5FF6-78AB-DCA2-56397CFEBE78}"/>
              </a:ext>
            </a:extLst>
          </p:cNvPr>
          <p:cNvSpPr/>
          <p:nvPr/>
        </p:nvSpPr>
        <p:spPr>
          <a:xfrm>
            <a:off x="4340511" y="11314728"/>
            <a:ext cx="15376358" cy="2012165"/>
          </a:xfrm>
          <a:prstGeom prst="rect">
            <a:avLst/>
          </a:prstGeom>
          <a:noFill/>
          <a:ln w="76200">
            <a:solidFill>
              <a:srgbClr val="E6A8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187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43916AD-6008-E14F-B7B7-DEC7C37F2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9600"/>
              <a:t>Suivre vos Demandes</a:t>
            </a:r>
          </a:p>
        </p:txBody>
      </p:sp>
    </p:spTree>
    <p:extLst>
      <p:ext uri="{BB962C8B-B14F-4D97-AF65-F5344CB8AC3E}">
        <p14:creationId xmlns:p14="http://schemas.microsoft.com/office/powerpoint/2010/main" val="3424652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A2D2F1-042A-51BB-FEA8-F8476F797E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4250" y="676906"/>
            <a:ext cx="21994150" cy="1808025"/>
          </a:xfrm>
        </p:spPr>
        <p:txBody>
          <a:bodyPr/>
          <a:lstStyle/>
          <a:p>
            <a:r>
              <a:rPr lang="fr-FR" dirty="0"/>
              <a:t>Suivi des demandes – Liste des demandes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8438B9-3FD5-4C25-18C7-975ED735E7FB}"/>
              </a:ext>
            </a:extLst>
          </p:cNvPr>
          <p:cNvSpPr txBox="1"/>
          <p:nvPr/>
        </p:nvSpPr>
        <p:spPr>
          <a:xfrm>
            <a:off x="750277" y="2130945"/>
            <a:ext cx="23300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Toutes vos demandes (dépose et retrait de contenants, enlèvements) sont recensées dans l’onglet 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Opération 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&gt;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Demandes d’enlèvement d’Unités Opérationnelles 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accessible depuis le menu principal</a:t>
            </a:r>
          </a:p>
        </p:txBody>
      </p:sp>
      <p:pic>
        <p:nvPicPr>
          <p:cNvPr id="2" name="Image 1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98D3B19B-7A42-4E42-4782-1CFE7C81B9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97079" y="3938970"/>
            <a:ext cx="3959860" cy="423824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8AE79B-AF86-8820-2B26-ABDE8121C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128" y="9504826"/>
            <a:ext cx="18052394" cy="3534268"/>
          </a:xfrm>
          <a:prstGeom prst="rect">
            <a:avLst/>
          </a:prstGeom>
        </p:spPr>
      </p:pic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013464F9-4843-AA09-4C17-63176C93D49D}"/>
              </a:ext>
            </a:extLst>
          </p:cNvPr>
          <p:cNvSpPr/>
          <p:nvPr/>
        </p:nvSpPr>
        <p:spPr>
          <a:xfrm flipV="1">
            <a:off x="11131224" y="8672231"/>
            <a:ext cx="1091570" cy="55989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558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A2D2F1-042A-51BB-FEA8-F8476F797E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4249" y="676906"/>
            <a:ext cx="21949591" cy="1077219"/>
          </a:xfrm>
        </p:spPr>
        <p:txBody>
          <a:bodyPr/>
          <a:lstStyle/>
          <a:p>
            <a:r>
              <a:rPr lang="fr-FR"/>
              <a:t>Suivi des demandes – Détails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7CB890-37DB-DEB3-155D-8DC7EEB331E0}"/>
              </a:ext>
            </a:extLst>
          </p:cNvPr>
          <p:cNvSpPr txBox="1"/>
          <p:nvPr/>
        </p:nvSpPr>
        <p:spPr>
          <a:xfrm>
            <a:off x="750277" y="2130945"/>
            <a:ext cx="233007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Pour accéder au détail d’une demande, cliquez sur la ligne de la demande à visualiser.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6AE681-29B4-8CD9-DE54-D9F1DBE56035}"/>
              </a:ext>
            </a:extLst>
          </p:cNvPr>
          <p:cNvSpPr txBox="1"/>
          <p:nvPr/>
        </p:nvSpPr>
        <p:spPr>
          <a:xfrm>
            <a:off x="764249" y="6322583"/>
            <a:ext cx="24000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Le détail est accessible dans les 4 onglets 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INFORMATIONS 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/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ORIGINE 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/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CONTENU 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/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TRANSPORT  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A908453-782E-D55C-1DC0-368998489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13" y="7177475"/>
            <a:ext cx="18090500" cy="53537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779AA31-6524-D0BE-731C-DFB3931E9F0E}"/>
              </a:ext>
            </a:extLst>
          </p:cNvPr>
          <p:cNvSpPr/>
          <p:nvPr/>
        </p:nvSpPr>
        <p:spPr>
          <a:xfrm>
            <a:off x="3299227" y="7576921"/>
            <a:ext cx="17856459" cy="403033"/>
          </a:xfrm>
          <a:prstGeom prst="rect">
            <a:avLst/>
          </a:prstGeom>
          <a:noFill/>
          <a:ln w="152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8105F49-B86E-39BE-551E-254FB5FC5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494" y="2713243"/>
            <a:ext cx="18052394" cy="35342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C53000C-0EC9-4AD1-1B9F-4C21EDD6F843}"/>
              </a:ext>
            </a:extLst>
          </p:cNvPr>
          <p:cNvSpPr/>
          <p:nvPr/>
        </p:nvSpPr>
        <p:spPr>
          <a:xfrm>
            <a:off x="3533269" y="4685626"/>
            <a:ext cx="17772844" cy="403033"/>
          </a:xfrm>
          <a:prstGeom prst="rect">
            <a:avLst/>
          </a:prstGeom>
          <a:noFill/>
          <a:ln w="152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963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A2D2F1-042A-51BB-FEA8-F8476F797E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4249" y="676906"/>
            <a:ext cx="21949591" cy="1077219"/>
          </a:xfrm>
        </p:spPr>
        <p:txBody>
          <a:bodyPr/>
          <a:lstStyle/>
          <a:p>
            <a:r>
              <a:rPr lang="fr-FR"/>
              <a:t>Suivi des demandes – Suivi du Transport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B12FD7-3E60-81E1-9797-B2FE6D04A6B4}"/>
              </a:ext>
            </a:extLst>
          </p:cNvPr>
          <p:cNvSpPr txBox="1"/>
          <p:nvPr/>
        </p:nvSpPr>
        <p:spPr>
          <a:xfrm>
            <a:off x="750277" y="2130945"/>
            <a:ext cx="232418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Une fois l’enlèvement planifié par </a:t>
            </a:r>
            <a:r>
              <a:rPr lang="fr-FR" sz="3200" err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Refashion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, vous pouvez le suivre depuis l’onglet 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TRANSPORT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. </a:t>
            </a:r>
          </a:p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Au clic sur la ligne de la transaction, vous accédez au détail dans les onglets 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INFORMATIONS 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/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DOCUMENTS 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/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ENTREES/SORTIES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3D8EF19-CB13-12A3-05BE-B5696CAA3CDB}"/>
              </a:ext>
            </a:extLst>
          </p:cNvPr>
          <p:cNvSpPr txBox="1"/>
          <p:nvPr/>
        </p:nvSpPr>
        <p:spPr>
          <a:xfrm>
            <a:off x="22112182" y="5514247"/>
            <a:ext cx="22591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Suivre l’état du transport</a:t>
            </a:r>
            <a:endParaRPr lang="fr-FR" sz="2400">
              <a:latin typeface="+mj-lt"/>
            </a:endParaRP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7325FB15-61DC-1063-7918-C8DD092DF556}"/>
              </a:ext>
            </a:extLst>
          </p:cNvPr>
          <p:cNvSpPr/>
          <p:nvPr/>
        </p:nvSpPr>
        <p:spPr>
          <a:xfrm flipV="1">
            <a:off x="11739044" y="6994204"/>
            <a:ext cx="1091570" cy="55989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FAF4607-9B77-46CF-2012-43A1D0FF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546" y="3728870"/>
            <a:ext cx="18679297" cy="29316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7977F8-7793-7F99-5082-E4CE97BFEA48}"/>
              </a:ext>
            </a:extLst>
          </p:cNvPr>
          <p:cNvSpPr/>
          <p:nvPr/>
        </p:nvSpPr>
        <p:spPr>
          <a:xfrm>
            <a:off x="16703040" y="3953069"/>
            <a:ext cx="4636715" cy="747205"/>
          </a:xfrm>
          <a:prstGeom prst="rect">
            <a:avLst/>
          </a:prstGeom>
          <a:noFill/>
          <a:ln w="152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B5D1D-4889-2BE2-AD44-32C6A2E7C581}"/>
              </a:ext>
            </a:extLst>
          </p:cNvPr>
          <p:cNvSpPr/>
          <p:nvPr/>
        </p:nvSpPr>
        <p:spPr>
          <a:xfrm>
            <a:off x="19263361" y="5316776"/>
            <a:ext cx="2076394" cy="966200"/>
          </a:xfrm>
          <a:prstGeom prst="rect">
            <a:avLst/>
          </a:prstGeom>
          <a:noFill/>
          <a:ln w="152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E167ED1-13BC-60DE-4314-EBDA3D44F6C8}"/>
              </a:ext>
            </a:extLst>
          </p:cNvPr>
          <p:cNvCxnSpPr>
            <a:cxnSpLocks/>
          </p:cNvCxnSpPr>
          <p:nvPr/>
        </p:nvCxnSpPr>
        <p:spPr>
          <a:xfrm flipH="1">
            <a:off x="21389010" y="5929746"/>
            <a:ext cx="683416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F9E0CDC2-F98F-55A8-C3C1-F6B36870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043"/>
          <a:stretch/>
        </p:blipFill>
        <p:spPr>
          <a:xfrm>
            <a:off x="4089846" y="7925866"/>
            <a:ext cx="16562695" cy="53789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30316EB-E281-3048-6707-001E9173C9FF}"/>
              </a:ext>
            </a:extLst>
          </p:cNvPr>
          <p:cNvSpPr/>
          <p:nvPr/>
        </p:nvSpPr>
        <p:spPr>
          <a:xfrm>
            <a:off x="4446179" y="8258376"/>
            <a:ext cx="14817182" cy="453414"/>
          </a:xfrm>
          <a:prstGeom prst="rect">
            <a:avLst/>
          </a:prstGeom>
          <a:noFill/>
          <a:ln w="152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81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62157818-A452-CDD4-A89C-9511ABBE476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 rot="16200000">
            <a:off x="18687132" y="6518719"/>
            <a:ext cx="9073008" cy="6785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5431394-42C4-673B-0B1F-CABC22474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1731" y="4566664"/>
            <a:ext cx="20156242" cy="8580376"/>
          </a:xfrm>
        </p:spPr>
        <p:txBody>
          <a:bodyPr/>
          <a:lstStyle/>
          <a:p>
            <a:pPr marL="914400" indent="-914400">
              <a:buAutoNum type="arabicPeriod"/>
            </a:pPr>
            <a:r>
              <a:rPr lang="fr-FR" sz="5400" dirty="0"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Activer votre compte et vérifier vos informations</a:t>
            </a:r>
            <a:endParaRPr lang="fr-FR" sz="5400" dirty="0">
              <a:latin typeface="+mj-lt"/>
            </a:endParaRPr>
          </a:p>
          <a:p>
            <a:pPr marL="914400" indent="-914400">
              <a:buAutoNum type="arabicPeriod"/>
            </a:pPr>
            <a:r>
              <a:rPr lang="fr-FR" sz="5400" u="sng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Votre portail POP</a:t>
            </a:r>
            <a:endParaRPr lang="fr-FR" sz="5400" u="sng" dirty="0"/>
          </a:p>
          <a:p>
            <a:pPr marL="914400" indent="-914400">
              <a:buAutoNum type="arabicPeriod"/>
            </a:pPr>
            <a:r>
              <a:rPr lang="fr-FR" sz="54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Faire une demande de dépose de contenants</a:t>
            </a:r>
            <a:endParaRPr lang="fr-FR" sz="5400" dirty="0">
              <a:latin typeface="+mj-lt"/>
            </a:endParaRPr>
          </a:p>
          <a:p>
            <a:pPr marL="914400" indent="-914400">
              <a:buAutoNum type="arabicPeriod"/>
            </a:pPr>
            <a:r>
              <a:rPr lang="fr-FR" sz="5400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Faire une demande d’enlèvement</a:t>
            </a:r>
            <a:endParaRPr lang="fr-FR" sz="5400" dirty="0"/>
          </a:p>
          <a:p>
            <a:pPr marL="914400" indent="-914400">
              <a:buAutoNum type="arabicPeriod"/>
            </a:pPr>
            <a:r>
              <a:rPr lang="fr-FR" sz="5400" dirty="0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Faire une demande de retrait de contenants</a:t>
            </a:r>
            <a:endParaRPr lang="fr-FR" sz="5400" dirty="0"/>
          </a:p>
          <a:p>
            <a:pPr marL="914400" indent="-914400">
              <a:buAutoNum type="arabicPeriod"/>
            </a:pPr>
            <a:r>
              <a:rPr lang="fr-FR" sz="5400" dirty="0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Suivre vos demandes</a:t>
            </a:r>
            <a:endParaRPr lang="fr-FR" sz="5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212EE9-4963-9352-45FD-94E0EDB8E4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65052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43916AD-6008-E14F-B7B7-DEC7C37F2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9600" dirty="0"/>
              <a:t>Activer votre compte et vérifier vos informations</a:t>
            </a:r>
          </a:p>
        </p:txBody>
      </p:sp>
    </p:spTree>
    <p:extLst>
      <p:ext uri="{BB962C8B-B14F-4D97-AF65-F5344CB8AC3E}">
        <p14:creationId xmlns:p14="http://schemas.microsoft.com/office/powerpoint/2010/main" val="386613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87C348-1795-D0A2-CBEB-2829860ED3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4250" y="676907"/>
            <a:ext cx="21200400" cy="1298198"/>
          </a:xfrm>
        </p:spPr>
        <p:txBody>
          <a:bodyPr/>
          <a:lstStyle/>
          <a:p>
            <a:r>
              <a:rPr lang="fr-FR"/>
              <a:t>Activer votre compte</a:t>
            </a:r>
          </a:p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1047FF-E654-3B6D-D7D4-A1C001BD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576" y="5158846"/>
            <a:ext cx="11728639" cy="42094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062EB8D-9004-DD90-AE9F-50A1173033A7}"/>
              </a:ext>
            </a:extLst>
          </p:cNvPr>
          <p:cNvSpPr txBox="1"/>
          <p:nvPr/>
        </p:nvSpPr>
        <p:spPr>
          <a:xfrm>
            <a:off x="764250" y="2271561"/>
            <a:ext cx="221506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0" i="0" u="none" strike="noStrike" baseline="0">
                <a:solidFill>
                  <a:srgbClr val="000000"/>
                </a:solidFill>
                <a:latin typeface="+mj-lt"/>
              </a:rPr>
              <a:t>Votre entreprise, vos sites et vos comptes utilisateurs seront </a:t>
            </a:r>
            <a:r>
              <a:rPr lang="fr-FR" sz="3200" b="1" i="0" u="none" strike="noStrike" baseline="0">
                <a:solidFill>
                  <a:srgbClr val="000000"/>
                </a:solidFill>
                <a:latin typeface="+mj-lt"/>
              </a:rPr>
              <a:t>créés par </a:t>
            </a:r>
            <a:r>
              <a:rPr lang="fr-FR" sz="3200" b="1" i="0" u="none" strike="noStrike" baseline="0" err="1">
                <a:solidFill>
                  <a:srgbClr val="000000"/>
                </a:solidFill>
                <a:latin typeface="+mj-lt"/>
              </a:rPr>
              <a:t>Refashion</a:t>
            </a:r>
            <a:r>
              <a:rPr lang="fr-FR" sz="3200" b="1" i="0" u="none" strike="noStrike" baseline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3200" b="0" i="0" u="none" strike="noStrike" baseline="0">
                <a:solidFill>
                  <a:srgbClr val="000000"/>
                </a:solidFill>
                <a:latin typeface="+mj-lt"/>
              </a:rPr>
              <a:t>à partir des informations communiquées dans votre contrat. </a:t>
            </a:r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Lors de la création de votre compte utilisateur, vous recevrez un 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email vous permettant d’activer votre compte utilisateur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: </a:t>
            </a:r>
            <a:endParaRPr lang="fr-FR" sz="3200">
              <a:solidFill>
                <a:schemeClr val="accent6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  <a:p>
            <a:endParaRPr lang="fr-FR" sz="32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B7356-1237-5D2F-1407-4336C171546B}"/>
              </a:ext>
            </a:extLst>
          </p:cNvPr>
          <p:cNvSpPr/>
          <p:nvPr/>
        </p:nvSpPr>
        <p:spPr>
          <a:xfrm>
            <a:off x="11411712" y="5303520"/>
            <a:ext cx="1524503" cy="676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159C05-77E4-88E5-D57B-5A5695481B9C}"/>
              </a:ext>
            </a:extLst>
          </p:cNvPr>
          <p:cNvSpPr/>
          <p:nvPr/>
        </p:nvSpPr>
        <p:spPr>
          <a:xfrm>
            <a:off x="11987199" y="7393240"/>
            <a:ext cx="649809" cy="54538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 descr="Curseur contour">
            <a:extLst>
              <a:ext uri="{FF2B5EF4-FFF2-40B4-BE49-F238E27FC236}">
                <a16:creationId xmlns:a16="http://schemas.microsoft.com/office/drawing/2014/main" id="{A9E5A0A6-FF67-2436-3245-3CB2D725B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35354" y="7504597"/>
            <a:ext cx="1001722" cy="100172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8129581-FE34-EE34-C5F2-562603F61BB9}"/>
              </a:ext>
            </a:extLst>
          </p:cNvPr>
          <p:cNvSpPr txBox="1"/>
          <p:nvPr/>
        </p:nvSpPr>
        <p:spPr>
          <a:xfrm>
            <a:off x="15400158" y="5980176"/>
            <a:ext cx="62085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0" i="0" u="none" strike="noStrike" baseline="0">
                <a:solidFill>
                  <a:srgbClr val="000000"/>
                </a:solidFill>
                <a:latin typeface="+mj-lt"/>
              </a:rPr>
              <a:t>Au clic sur le lien, vous accèderez à la </a:t>
            </a:r>
            <a:r>
              <a:rPr lang="fr-FR" sz="3200" b="1" i="0" u="none" strike="noStrike" baseline="0">
                <a:solidFill>
                  <a:srgbClr val="000000"/>
                </a:solidFill>
                <a:latin typeface="+mj-lt"/>
              </a:rPr>
              <a:t>page de création de votre mot de passe</a:t>
            </a:r>
            <a:r>
              <a:rPr lang="fr-FR" sz="3200" b="0" i="0" u="none" strike="noStrike" baseline="0">
                <a:solidFill>
                  <a:srgbClr val="000000"/>
                </a:solidFill>
                <a:latin typeface="+mj-lt"/>
              </a:rPr>
              <a:t> du portail POP.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1DABF55-66E9-8D49-0437-EC765C6BC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209" y="10029972"/>
            <a:ext cx="18271500" cy="33913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7D6774-87E6-C9D1-ACF9-E4C9C34AAC1D}"/>
              </a:ext>
            </a:extLst>
          </p:cNvPr>
          <p:cNvSpPr/>
          <p:nvPr/>
        </p:nvSpPr>
        <p:spPr>
          <a:xfrm>
            <a:off x="14899297" y="5763590"/>
            <a:ext cx="6582510" cy="2615574"/>
          </a:xfrm>
          <a:prstGeom prst="rect">
            <a:avLst/>
          </a:prstGeom>
          <a:noFill/>
          <a:ln w="152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A312A12F-191D-391A-BDC6-F92EA5D2750D}"/>
              </a:ext>
            </a:extLst>
          </p:cNvPr>
          <p:cNvSpPr/>
          <p:nvPr/>
        </p:nvSpPr>
        <p:spPr>
          <a:xfrm flipV="1">
            <a:off x="7287321" y="9425726"/>
            <a:ext cx="1091570" cy="55989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42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31D9E8-DF25-6204-4D99-283BFBF184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Portail POP - Connexion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0F9B42-3006-85A2-B9AC-38C0F3308520}"/>
              </a:ext>
            </a:extLst>
          </p:cNvPr>
          <p:cNvSpPr txBox="1"/>
          <p:nvPr/>
        </p:nvSpPr>
        <p:spPr>
          <a:xfrm>
            <a:off x="764250" y="2130945"/>
            <a:ext cx="232867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Pour accéder à votre espace POP, saisissez votre identifiant (votre email utilisé sur POP) ainsi que votre mot de passe et cliquez sur « 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SE CONNECTER 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» :</a:t>
            </a:r>
            <a:endParaRPr lang="fr-FR" sz="3200">
              <a:latin typeface="+mj-lt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C571185-09B0-038B-B862-CB4A3F0A0DB3}"/>
              </a:ext>
            </a:extLst>
          </p:cNvPr>
          <p:cNvGrpSpPr/>
          <p:nvPr/>
        </p:nvGrpSpPr>
        <p:grpSpPr>
          <a:xfrm>
            <a:off x="8207080" y="3325331"/>
            <a:ext cx="7308104" cy="5701435"/>
            <a:chOff x="8136742" y="8014565"/>
            <a:chExt cx="7308104" cy="570143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CC647EA-755D-F59B-2213-1A41452CC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6742" y="8014565"/>
              <a:ext cx="7308104" cy="57014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5CB077-9B25-DF4D-28B4-8159C66EE019}"/>
                </a:ext>
              </a:extLst>
            </p:cNvPr>
            <p:cNvSpPr/>
            <p:nvPr/>
          </p:nvSpPr>
          <p:spPr>
            <a:xfrm>
              <a:off x="8446002" y="9449975"/>
              <a:ext cx="6582510" cy="396595"/>
            </a:xfrm>
            <a:prstGeom prst="rect">
              <a:avLst/>
            </a:prstGeom>
            <a:noFill/>
            <a:ln w="1524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148C96-0E59-1164-BDD9-6AA3AB7C8E41}"/>
                </a:ext>
              </a:extLst>
            </p:cNvPr>
            <p:cNvSpPr/>
            <p:nvPr/>
          </p:nvSpPr>
          <p:spPr>
            <a:xfrm>
              <a:off x="11834883" y="12135186"/>
              <a:ext cx="2934028" cy="953947"/>
            </a:xfrm>
            <a:prstGeom prst="rect">
              <a:avLst/>
            </a:prstGeom>
            <a:noFill/>
            <a:ln w="1524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FF0618-A87A-F61D-18D9-8635DBF7BD83}"/>
                </a:ext>
              </a:extLst>
            </p:cNvPr>
            <p:cNvSpPr/>
            <p:nvPr/>
          </p:nvSpPr>
          <p:spPr>
            <a:xfrm>
              <a:off x="8446002" y="10598055"/>
              <a:ext cx="6582510" cy="396595"/>
            </a:xfrm>
            <a:prstGeom prst="rect">
              <a:avLst/>
            </a:prstGeom>
            <a:noFill/>
            <a:ln w="1524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5552FC14-58E9-0645-B4B8-BEE01078465C}"/>
              </a:ext>
            </a:extLst>
          </p:cNvPr>
          <p:cNvSpPr txBox="1"/>
          <p:nvPr/>
        </p:nvSpPr>
        <p:spPr>
          <a:xfrm>
            <a:off x="764250" y="10484549"/>
            <a:ext cx="232867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NB : L'e-mail d’activation de compte arrive sur l’adresse e-mail renseignée, avec pour adresse d'expéditeur </a:t>
            </a:r>
            <a:r>
              <a:rPr lang="fr-FR" sz="3200">
                <a:solidFill>
                  <a:schemeClr val="accent6"/>
                </a:solidFill>
                <a:latin typeface="+mj-lt"/>
                <a:cs typeface="Poppins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nepasrepondre@refashion.fr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. Attention, cette adresse est une adresse "no </a:t>
            </a:r>
            <a:r>
              <a:rPr lang="fr-FR" sz="3200" err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reply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" qui ne donne pas la possibilité d'y répondre par e-mail. Si besoin, contactez-nous à l’adresse </a:t>
            </a:r>
            <a:r>
              <a:rPr lang="fr-FR" sz="320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contactpop@refashion.fr</a:t>
            </a:r>
            <a:r>
              <a:rPr lang="fr-FR" sz="320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Si vous ne le trouvez pas, n'oubliez pas de vérifier votre boîte de courrier indésirable / spams.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</a:t>
            </a:r>
            <a:endParaRPr lang="fr-FR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530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31D9E8-DF25-6204-4D99-283BFBF184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Vérifier vos informations - Entreprise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0F9B42-3006-85A2-B9AC-38C0F3308520}"/>
              </a:ext>
            </a:extLst>
          </p:cNvPr>
          <p:cNvSpPr txBox="1"/>
          <p:nvPr/>
        </p:nvSpPr>
        <p:spPr>
          <a:xfrm>
            <a:off x="764250" y="2130945"/>
            <a:ext cx="2328675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3200">
                <a:solidFill>
                  <a:srgbClr val="000000"/>
                </a:solidFill>
                <a:latin typeface="+mj-lt"/>
                <a:cs typeface="Poppins"/>
              </a:rPr>
              <a:t>Pour vérifier les informations de votre entreprise, cliquez sur le menu principal en haut à gauche puis 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/>
              </a:rPr>
              <a:t>Administratif</a:t>
            </a:r>
            <a:r>
              <a:rPr lang="fr-FR" sz="3200">
                <a:solidFill>
                  <a:srgbClr val="000000"/>
                </a:solidFill>
                <a:latin typeface="+mj-lt"/>
                <a:cs typeface="Poppins"/>
              </a:rPr>
              <a:t> &gt; 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/>
              </a:rPr>
              <a:t>Entreprises</a:t>
            </a:r>
            <a:r>
              <a:rPr lang="fr-FR" sz="3200">
                <a:solidFill>
                  <a:srgbClr val="000000"/>
                </a:solidFill>
                <a:latin typeface="+mj-lt"/>
                <a:cs typeface="Poppins"/>
              </a:rPr>
              <a:t> &gt; 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/>
              </a:rPr>
              <a:t>Prestataires </a:t>
            </a:r>
            <a:r>
              <a:rPr lang="fr-FR" sz="3200">
                <a:solidFill>
                  <a:srgbClr val="000000"/>
                </a:solidFill>
                <a:latin typeface="+mj-lt"/>
                <a:cs typeface="Poppins"/>
              </a:rPr>
              <a:t>puis cliquez sur la ligne correspondant à votre organisation :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6365C0D-F859-1ECD-E857-E29765FDA20C}"/>
              </a:ext>
            </a:extLst>
          </p:cNvPr>
          <p:cNvSpPr/>
          <p:nvPr/>
        </p:nvSpPr>
        <p:spPr>
          <a:xfrm flipV="1">
            <a:off x="11639865" y="7209775"/>
            <a:ext cx="1091570" cy="55989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18EE2C-5C24-CB73-4382-45F14F282766}"/>
              </a:ext>
            </a:extLst>
          </p:cNvPr>
          <p:cNvSpPr/>
          <p:nvPr/>
        </p:nvSpPr>
        <p:spPr>
          <a:xfrm>
            <a:off x="16523970" y="11415522"/>
            <a:ext cx="327660" cy="46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3793D3-552F-EAC8-8A60-42BD93A9F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735" y="3340249"/>
            <a:ext cx="5513830" cy="359884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A254C6-9964-48E9-9F6A-CE444FEB5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409" y="9024922"/>
            <a:ext cx="21356482" cy="29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1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E6CEC-5625-4458-8146-EBCFD93D8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091438-9ED9-41A2-2C4A-A3045A3838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Vérifier vos informations – Sites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628544-8B51-295F-4D10-F64ED8832B5D}"/>
              </a:ext>
            </a:extLst>
          </p:cNvPr>
          <p:cNvSpPr txBox="1"/>
          <p:nvPr/>
        </p:nvSpPr>
        <p:spPr>
          <a:xfrm>
            <a:off x="764250" y="2130945"/>
            <a:ext cx="2297357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Les sites associés à votre entreprise apparaissent dans le deuxième onglet de votre fiche entreprise ou accessibles depuis le menu 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Administratif &gt; Entreprise &gt; Unités opérationnelles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. </a:t>
            </a:r>
          </a:p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Dans POP, un site est défini sous le nom d’unité opérationnelle (UO). </a:t>
            </a:r>
          </a:p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En tant que Point de collecte, vous y retrouverez le site du type 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PDC 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ou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PDC – Sièges Sociaux.</a:t>
            </a:r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La fiche d’une unité opérationnelle est constituée de 4 onglets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INFORMATIONS GÉNÉRALES / PDC/ ACCUEIL / DOCUMENTS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: </a:t>
            </a: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FEB46DC-E9E8-2BA8-01AA-F2C1F54BF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352" y="6858000"/>
            <a:ext cx="21556596" cy="445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4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36DB0-CFD6-8632-9C57-560859DF2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6097760-443E-0958-2D87-0ED753E359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Vérifier vos informations – Utilisateurs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F619B1-011F-D51F-198E-622D32CA41E2}"/>
              </a:ext>
            </a:extLst>
          </p:cNvPr>
          <p:cNvSpPr txBox="1"/>
          <p:nvPr/>
        </p:nvSpPr>
        <p:spPr>
          <a:xfrm>
            <a:off x="764250" y="2130945"/>
            <a:ext cx="22973574" cy="11418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Les membres de votre organisation ayant un compte apparaissent dans l’onglet 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UTILISATEURS</a:t>
            </a:r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 de votre fiche entreprise. </a:t>
            </a:r>
          </a:p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Au clic sur le nom d’un des utilisateurs, vous pouvez </a:t>
            </a:r>
            <a:r>
              <a:rPr lang="fr-FR" sz="3200" b="1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accéder à sa fiche et vérifier ses informations et droits. </a:t>
            </a: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endParaRPr lang="fr-FR" sz="3200">
              <a:solidFill>
                <a:srgbClr val="000000"/>
              </a:solidFill>
              <a:latin typeface="+mj-lt"/>
              <a:cs typeface="Poppins" panose="02000000000000000000" pitchFamily="2" charset="0"/>
            </a:endParaRPr>
          </a:p>
          <a:p>
            <a:r>
              <a:rPr lang="fr-FR" sz="3200">
                <a:solidFill>
                  <a:srgbClr val="000000"/>
                </a:solidFill>
                <a:latin typeface="+mj-lt"/>
                <a:cs typeface="Poppins" panose="02000000000000000000" pitchFamily="2" charset="0"/>
              </a:rPr>
              <a:t>NB : Les droits peuvent être attribués au niveau de l’entreprise et au niveau des sites. Par exemple, un utilisateur peut être Gestionnaire sur un site dédié mais n’avoir aucun droit lié à l’entreprise.</a:t>
            </a:r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2AF46320-54D7-A9F7-BA1D-BCB99E78CF8A}"/>
              </a:ext>
            </a:extLst>
          </p:cNvPr>
          <p:cNvSpPr/>
          <p:nvPr/>
        </p:nvSpPr>
        <p:spPr>
          <a:xfrm flipV="1">
            <a:off x="11792223" y="5749462"/>
            <a:ext cx="1091570" cy="55989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244D79-BD57-2E2A-8C40-03822D48EE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41" b="46028"/>
          <a:stretch/>
        </p:blipFill>
        <p:spPr>
          <a:xfrm>
            <a:off x="4180596" y="3920177"/>
            <a:ext cx="16010108" cy="15875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6338BE-30AE-AA35-CB77-261FE1D47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991" y="6551082"/>
            <a:ext cx="15607317" cy="543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280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 FASHION">
      <a:majorFont>
        <a:latin typeface="Poppins"/>
        <a:ea typeface=""/>
        <a:cs typeface=""/>
      </a:majorFont>
      <a:minorFont>
        <a:latin typeface="Lato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in 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FA760A7AAC17499171697C739FD9C1" ma:contentTypeVersion="12" ma:contentTypeDescription="Crée un document." ma:contentTypeScope="" ma:versionID="21cc499b0e21f690c567a86b4d3ce77a">
  <xsd:schema xmlns:xsd="http://www.w3.org/2001/XMLSchema" xmlns:xs="http://www.w3.org/2001/XMLSchema" xmlns:p="http://schemas.microsoft.com/office/2006/metadata/properties" xmlns:ns2="24056280-74b9-4fb0-853c-839527c8c250" xmlns:ns3="d2eeef9d-7e7b-42fb-9993-865e8f90886f" targetNamespace="http://schemas.microsoft.com/office/2006/metadata/properties" ma:root="true" ma:fieldsID="a9a94f891d48a13297810d4dc6f867e2" ns2:_="" ns3:_="">
    <xsd:import namespace="24056280-74b9-4fb0-853c-839527c8c250"/>
    <xsd:import namespace="d2eeef9d-7e7b-42fb-9993-865e8f908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56280-74b9-4fb0-853c-839527c8c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d6c4af7f-27a3-4716-92ea-f35c32a32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eef9d-7e7b-42fb-9993-865e8f9088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819a9c-0dac-4566-af34-1d8137bfbd66}" ma:internalName="TaxCatchAll" ma:showField="CatchAllData" ma:web="d2eeef9d-7e7b-42fb-9993-865e8f908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056280-74b9-4fb0-853c-839527c8c250">
      <Terms xmlns="http://schemas.microsoft.com/office/infopath/2007/PartnerControls"/>
    </lcf76f155ced4ddcb4097134ff3c332f>
    <TaxCatchAll xmlns="d2eeef9d-7e7b-42fb-9993-865e8f90886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74F02F-87AD-4E94-B21A-691B62C7F1EA}">
  <ds:schemaRefs>
    <ds:schemaRef ds:uri="24056280-74b9-4fb0-853c-839527c8c250"/>
    <ds:schemaRef ds:uri="d2eeef9d-7e7b-42fb-9993-865e8f9088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B4284B9-D6EF-4F26-BC5E-8F21E95EEDE4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d2eeef9d-7e7b-42fb-9993-865e8f90886f"/>
    <ds:schemaRef ds:uri="http://purl.org/dc/dcmitype/"/>
    <ds:schemaRef ds:uri="24056280-74b9-4fb0-853c-839527c8c250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E6EAD8B-80D8-4701-9095-2764082B24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1366</Words>
  <Application>Microsoft Office PowerPoint</Application>
  <PresentationFormat>Personnalisé</PresentationFormat>
  <Paragraphs>115</Paragraphs>
  <Slides>26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Calibri Light</vt:lpstr>
      <vt:lpstr>Symbol</vt:lpstr>
      <vt:lpstr>Arial</vt:lpstr>
      <vt:lpstr>Calibri</vt:lpstr>
      <vt:lpstr>Lato</vt:lpstr>
      <vt:lpstr>Poppins</vt:lpstr>
      <vt:lpstr>Thème Office</vt:lpstr>
      <vt:lpstr>Conception personnalisée</vt:lpstr>
      <vt:lpstr>fin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mulhem arnaud</dc:creator>
  <cp:lastModifiedBy>Zoé BRUNELEAU</cp:lastModifiedBy>
  <cp:revision>18</cp:revision>
  <dcterms:created xsi:type="dcterms:W3CDTF">2022-04-19T08:30:38Z</dcterms:created>
  <dcterms:modified xsi:type="dcterms:W3CDTF">2024-12-13T09:32:21Z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0x010100B8FA760A7AAC17499171697C739FD9C1</vt:lpwstr>
  </property>
  <property fmtid="{D5CDD505-2E9C-101B-9397-08002B2CF9AE}" pid="3" name="MediaServiceImageTags">
    <vt:lpwstr/>
  </property>
</Properties>
</file>